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notesMasterIdLst>
    <p:notesMasterId r:id="rId12"/>
  </p:notesMasterIdLst>
  <p:sldSz cx="14630400" cy="8229600"/>
  <p:notesSz cx="8229600" cy="14630400"/>
  <p:embeddedFontLst>
    <p:embeddedFont>
      <p:font typeface="Instrument Sans Medium"/>
      <p:regular r:id="rId17"/>
    </p:embeddedFont>
    <p:embeddedFont>
      <p:font typeface="Instrument Sans Medium"/>
      <p:regular r:id="rId18"/>
    </p:embeddedFont>
    <p:embeddedFont>
      <p:font typeface="Instrument Sans Medium"/>
      <p:regular r:id="rId19"/>
    </p:embeddedFont>
    <p:embeddedFont>
      <p:font typeface="Instrument Sans Medium"/>
      <p:regular r:id="rId20"/>
    </p:embeddedFont>
    <p:embeddedFont>
      <p:font typeface="Open Sans"/>
      <p:regular r:id="rId21"/>
    </p:embeddedFont>
    <p:embeddedFont>
      <p:font typeface="Open Sans"/>
      <p:regular r:id="rId22"/>
    </p:embeddedFont>
    <p:embeddedFont>
      <p:font typeface="Open Sans"/>
      <p:regular r:id="rId23"/>
    </p:embeddedFont>
    <p:embeddedFont>
      <p:font typeface="Open Sans"/>
      <p:regular r:id="rId24"/>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 Id="rId17" Type="http://schemas.openxmlformats.org/officeDocument/2006/relationships/font" Target="fonts/font1.fntdata"/><Relationship Id="rId18" Type="http://schemas.openxmlformats.org/officeDocument/2006/relationships/font" Target="fonts/font2.fntdata"/><Relationship Id="rId19" Type="http://schemas.openxmlformats.org/officeDocument/2006/relationships/font" Target="fonts/font3.fntdata"/><Relationship Id="rId20" Type="http://schemas.openxmlformats.org/officeDocument/2006/relationships/font" Target="fonts/font4.fntdata"/><Relationship Id="rId21" Type="http://schemas.openxmlformats.org/officeDocument/2006/relationships/font" Target="fonts/font5.fntdata"/><Relationship Id="rId22" Type="http://schemas.openxmlformats.org/officeDocument/2006/relationships/font" Target="fonts/font6.fntdata"/><Relationship Id="rId23" Type="http://schemas.openxmlformats.org/officeDocument/2006/relationships/font" Target="fonts/font7.fntdata"/><Relationship Id="rId24"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0-1.png"/><Relationship Id="rId3"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1-1.png"/><Relationship Id="rId3"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9-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00000"/>
          </a:solidFill>
          <a:ln/>
        </p:spPr>
      </p:sp>
      <p:sp>
        <p:nvSpPr>
          <p:cNvPr id="3" name="Shape 1"/>
          <p:cNvSpPr/>
          <p:nvPr/>
        </p:nvSpPr>
        <p:spPr>
          <a:xfrm>
            <a:off x="0" y="0"/>
            <a:ext cx="14630400" cy="8229600"/>
          </a:xfrm>
          <a:prstGeom prst="rect">
            <a:avLst/>
          </a:prstGeom>
          <a:solidFill>
            <a:srgbClr val="1F1F1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00000"/>
          </a:solidFill>
          <a:ln/>
        </p:spPr>
      </p:sp>
      <p:sp>
        <p:nvSpPr>
          <p:cNvPr id="3" name="Shape 1"/>
          <p:cNvSpPr/>
          <p:nvPr/>
        </p:nvSpPr>
        <p:spPr>
          <a:xfrm>
            <a:off x="0" y="0"/>
            <a:ext cx="14630400" cy="8229600"/>
          </a:xfrm>
          <a:prstGeom prst="rect">
            <a:avLst/>
          </a:prstGeom>
          <a:solidFill>
            <a:srgbClr val="1F1F1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00000"/>
          </a:solidFill>
          <a:ln/>
        </p:spPr>
      </p:sp>
      <p:sp>
        <p:nvSpPr>
          <p:cNvPr id="3" name="Shape 1"/>
          <p:cNvSpPr/>
          <p:nvPr/>
        </p:nvSpPr>
        <p:spPr>
          <a:xfrm>
            <a:off x="0" y="0"/>
            <a:ext cx="14630400" cy="8229600"/>
          </a:xfrm>
          <a:prstGeom prst="rect">
            <a:avLst/>
          </a:prstGeom>
          <a:solidFill>
            <a:srgbClr val="1F1F1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00000"/>
          </a:solidFill>
          <a:ln/>
        </p:spPr>
      </p:sp>
      <p:sp>
        <p:nvSpPr>
          <p:cNvPr id="3" name="Shape 1"/>
          <p:cNvSpPr/>
          <p:nvPr/>
        </p:nvSpPr>
        <p:spPr>
          <a:xfrm>
            <a:off x="0" y="0"/>
            <a:ext cx="14630400" cy="8229600"/>
          </a:xfrm>
          <a:prstGeom prst="rect">
            <a:avLst/>
          </a:prstGeom>
          <a:solidFill>
            <a:srgbClr val="1F1F1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00000"/>
          </a:solidFill>
          <a:ln/>
        </p:spPr>
      </p:sp>
      <p:sp>
        <p:nvSpPr>
          <p:cNvPr id="3" name="Shape 1"/>
          <p:cNvSpPr/>
          <p:nvPr/>
        </p:nvSpPr>
        <p:spPr>
          <a:xfrm>
            <a:off x="0" y="0"/>
            <a:ext cx="14630400" cy="8229600"/>
          </a:xfrm>
          <a:prstGeom prst="rect">
            <a:avLst/>
          </a:prstGeom>
          <a:solidFill>
            <a:srgbClr val="1F1F1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00000"/>
          </a:solidFill>
          <a:ln/>
        </p:spPr>
      </p:sp>
      <p:sp>
        <p:nvSpPr>
          <p:cNvPr id="3" name="Shape 1"/>
          <p:cNvSpPr/>
          <p:nvPr/>
        </p:nvSpPr>
        <p:spPr>
          <a:xfrm>
            <a:off x="0" y="0"/>
            <a:ext cx="14630400" cy="8229600"/>
          </a:xfrm>
          <a:prstGeom prst="rect">
            <a:avLst/>
          </a:prstGeom>
          <a:solidFill>
            <a:srgbClr val="1F1F1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00000"/>
          </a:solidFill>
          <a:ln/>
        </p:spPr>
      </p:sp>
      <p:sp>
        <p:nvSpPr>
          <p:cNvPr id="3" name="Shape 1"/>
          <p:cNvSpPr/>
          <p:nvPr/>
        </p:nvSpPr>
        <p:spPr>
          <a:xfrm>
            <a:off x="0" y="0"/>
            <a:ext cx="14630400" cy="8229600"/>
          </a:xfrm>
          <a:prstGeom prst="rect">
            <a:avLst/>
          </a:prstGeom>
          <a:solidFill>
            <a:srgbClr val="1F1F1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00000"/>
          </a:solidFill>
          <a:ln/>
        </p:spPr>
      </p:sp>
      <p:sp>
        <p:nvSpPr>
          <p:cNvPr id="3" name="Shape 1"/>
          <p:cNvSpPr/>
          <p:nvPr/>
        </p:nvSpPr>
        <p:spPr>
          <a:xfrm>
            <a:off x="0" y="0"/>
            <a:ext cx="14630400" cy="8229600"/>
          </a:xfrm>
          <a:prstGeom prst="rect">
            <a:avLst/>
          </a:prstGeom>
          <a:solidFill>
            <a:srgbClr val="1F1F1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00000"/>
          </a:solidFill>
          <a:ln/>
        </p:spPr>
      </p:sp>
      <p:sp>
        <p:nvSpPr>
          <p:cNvPr id="3" name="Shape 1"/>
          <p:cNvSpPr/>
          <p:nvPr/>
        </p:nvSpPr>
        <p:spPr>
          <a:xfrm>
            <a:off x="0" y="0"/>
            <a:ext cx="14630400" cy="8229600"/>
          </a:xfrm>
          <a:prstGeom prst="rect">
            <a:avLst/>
          </a:prstGeom>
          <a:solidFill>
            <a:srgbClr val="1F1F1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00000"/>
          </a:solidFill>
          <a:ln/>
        </p:spPr>
      </p:sp>
      <p:sp>
        <p:nvSpPr>
          <p:cNvPr id="3" name="Shape 1"/>
          <p:cNvSpPr/>
          <p:nvPr/>
        </p:nvSpPr>
        <p:spPr>
          <a:xfrm>
            <a:off x="0" y="0"/>
            <a:ext cx="14630400" cy="8229600"/>
          </a:xfrm>
          <a:prstGeom prst="rect">
            <a:avLst/>
          </a:prstGeom>
          <a:solidFill>
            <a:srgbClr val="1F1F1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slideLayout" Target="../slideLayouts/slideLayout11.xml"/><Relationship Id="rId3"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4" Type="http://schemas.openxmlformats.org/officeDocument/2006/relationships/slideLayout" Target="../slideLayouts/slideLayout5.xml"/><Relationship Id="rId5"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6.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image" Target="../media/image-7-4.png"/><Relationship Id="rId5" Type="http://schemas.openxmlformats.org/officeDocument/2006/relationships/slideLayout" Target="../slideLayouts/slideLayout8.xml"/><Relationship Id="rId6"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image" Target="../media/image-9-2.svg"/><Relationship Id="rId3" Type="http://schemas.openxmlformats.org/officeDocument/2006/relationships/image" Target="../media/image-9-3.png"/><Relationship Id="rId4" Type="http://schemas.openxmlformats.org/officeDocument/2006/relationships/image" Target="../media/image-9-4.svg"/><Relationship Id="rId5" Type="http://schemas.openxmlformats.org/officeDocument/2006/relationships/image" Target="../media/image-9-5.png"/><Relationship Id="rId6" Type="http://schemas.openxmlformats.org/officeDocument/2006/relationships/image" Target="../media/image-9-6.svg"/><Relationship Id="rId7" Type="http://schemas.openxmlformats.org/officeDocument/2006/relationships/slideLayout" Target="../slideLayouts/slideLayout10.xml"/><Relationship Id="rId8"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F1F1F">
              <a:alpha val="80000"/>
            </a:srgbClr>
          </a:solidFill>
          <a:ln/>
        </p:spPr>
      </p:sp>
      <p:sp>
        <p:nvSpPr>
          <p:cNvPr id="4" name="Text 1"/>
          <p:cNvSpPr/>
          <p:nvPr/>
        </p:nvSpPr>
        <p:spPr>
          <a:xfrm>
            <a:off x="856893" y="674965"/>
            <a:ext cx="12916614" cy="6120765"/>
          </a:xfrm>
          <a:prstGeom prst="rect">
            <a:avLst/>
          </a:prstGeom>
          <a:noFill/>
          <a:ln/>
        </p:spPr>
        <p:txBody>
          <a:bodyPr wrap="square" lIns="0" tIns="0" rIns="0" bIns="0" rtlCol="0" anchor="t"/>
          <a:lstStyle/>
          <a:p>
            <a:pPr algn="l" indent="0" marL="0">
              <a:lnSpc>
                <a:spcPts val="12000"/>
              </a:lnSpc>
              <a:buNone/>
            </a:pPr>
            <a:r>
              <a:rPr lang="en-US" sz="9600" dirty="0">
                <a:solidFill>
                  <a:srgbClr val="FEFEFE"/>
                </a:solidFill>
                <a:latin typeface="Instrument Sans Medium" pitchFamily="34" charset="0"/>
                <a:ea typeface="Instrument Sans Medium" pitchFamily="34" charset="-122"/>
                <a:cs typeface="Instrument Sans Medium" pitchFamily="34" charset="-120"/>
              </a:rPr>
              <a:t>Enerji Fiyatlandırma Parametrelerinin Sık ve Aralıklı Değişim Anomalisi</a:t>
            </a:r>
            <a:endParaRPr lang="en-US" sz="9600" dirty="0"/>
          </a:p>
        </p:txBody>
      </p:sp>
      <p:sp>
        <p:nvSpPr>
          <p:cNvPr id="5" name="Text 2"/>
          <p:cNvSpPr/>
          <p:nvPr/>
        </p:nvSpPr>
        <p:spPr>
          <a:xfrm>
            <a:off x="856893" y="7162919"/>
            <a:ext cx="12916614" cy="391597"/>
          </a:xfrm>
          <a:prstGeom prst="rect">
            <a:avLst/>
          </a:prstGeom>
          <a:noFill/>
          <a:ln/>
        </p:spPr>
        <p:txBody>
          <a:bodyPr wrap="none" lIns="0" tIns="0" rIns="0" bIns="0" rtlCol="0" anchor="t"/>
          <a:lstStyle/>
          <a:p>
            <a:pPr algn="l" indent="0" marL="0">
              <a:lnSpc>
                <a:spcPts val="3050"/>
              </a:lnSpc>
              <a:buNone/>
            </a:pPr>
            <a:r>
              <a:rPr lang="en-US" sz="1900" dirty="0">
                <a:solidFill>
                  <a:srgbClr val="BFBFBF"/>
                </a:solidFill>
                <a:latin typeface="Open Sans" pitchFamily="34" charset="0"/>
                <a:ea typeface="Open Sans" pitchFamily="34" charset="-122"/>
                <a:cs typeface="Open Sans" pitchFamily="34" charset="-120"/>
              </a:rPr>
              <a:t>Kapsamlı Analiz ve Çözüm Önerileri</a:t>
            </a:r>
            <a:endParaRPr lang="en-US" sz="19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572095" y="401122"/>
            <a:ext cx="7938849" cy="450413"/>
          </a:xfrm>
          <a:prstGeom prst="rect">
            <a:avLst/>
          </a:prstGeom>
          <a:noFill/>
          <a:ln/>
        </p:spPr>
        <p:txBody>
          <a:bodyPr wrap="none" lIns="0" tIns="0" rIns="0" bIns="0" rtlCol="0" anchor="t"/>
          <a:lstStyle/>
          <a:p>
            <a:pPr algn="l" indent="0" marL="0">
              <a:lnSpc>
                <a:spcPts val="3500"/>
              </a:lnSpc>
              <a:buNone/>
            </a:pPr>
            <a:r>
              <a:rPr lang="en-US" sz="2800" dirty="0">
                <a:solidFill>
                  <a:srgbClr val="FEFEFE"/>
                </a:solidFill>
                <a:latin typeface="Instrument Sans Medium" pitchFamily="34" charset="0"/>
                <a:ea typeface="Instrument Sans Medium" pitchFamily="34" charset="-122"/>
                <a:cs typeface="Instrument Sans Medium" pitchFamily="34" charset="-120"/>
              </a:rPr>
              <a:t>Sonuç: Temel Bulgular ve Gelecek Perspektifleri</a:t>
            </a:r>
            <a:endParaRPr lang="en-US" sz="2800" dirty="0"/>
          </a:p>
        </p:txBody>
      </p:sp>
      <p:sp>
        <p:nvSpPr>
          <p:cNvPr id="3" name="Text 1"/>
          <p:cNvSpPr/>
          <p:nvPr/>
        </p:nvSpPr>
        <p:spPr>
          <a:xfrm>
            <a:off x="572095" y="1197412"/>
            <a:ext cx="7259122" cy="691872"/>
          </a:xfrm>
          <a:prstGeom prst="rect">
            <a:avLst/>
          </a:prstGeom>
          <a:noFill/>
          <a:ln/>
        </p:spPr>
        <p:txBody>
          <a:bodyPr wrap="square" lIns="0" tIns="0" rIns="0" bIns="0" rtlCol="0" anchor="t"/>
          <a:lstStyle/>
          <a:p>
            <a:pPr algn="l" indent="0" marL="0">
              <a:lnSpc>
                <a:spcPts val="1800"/>
              </a:lnSpc>
              <a:buNone/>
            </a:pPr>
            <a:r>
              <a:rPr lang="en-US" sz="1100" dirty="0">
                <a:solidFill>
                  <a:srgbClr val="BFBFBF"/>
                </a:solidFill>
                <a:latin typeface="Open Sans" pitchFamily="34" charset="0"/>
                <a:ea typeface="Open Sans" pitchFamily="34" charset="-122"/>
                <a:cs typeface="Open Sans" pitchFamily="34" charset="-120"/>
              </a:rPr>
              <a:t>Enerji fiyatlandırma parametrelerindeki sık ve aralıklı değişim anomalisi, </a:t>
            </a:r>
            <a:pPr algn="l" indent="0" marL="0">
              <a:lnSpc>
                <a:spcPts val="1800"/>
              </a:lnSpc>
              <a:buNone/>
            </a:pPr>
            <a:r>
              <a:rPr lang="en-US" sz="1100" dirty="0">
                <a:solidFill>
                  <a:srgbClr val="F5F547"/>
                </a:solidFill>
                <a:latin typeface="Open Sans" pitchFamily="34" charset="0"/>
                <a:ea typeface="Open Sans" pitchFamily="34" charset="-122"/>
                <a:cs typeface="Open Sans" pitchFamily="34" charset="-120"/>
              </a:rPr>
              <a:t>çok boyutlu ve yapısal bir sorundur</a:t>
            </a:r>
            <a:pPr algn="l" indent="0" marL="0">
              <a:lnSpc>
                <a:spcPts val="1800"/>
              </a:lnSpc>
              <a:buNone/>
            </a:pPr>
            <a:r>
              <a:rPr lang="en-US" sz="1100" dirty="0">
                <a:solidFill>
                  <a:srgbClr val="BFBFBF"/>
                </a:solidFill>
                <a:latin typeface="Open Sans" pitchFamily="34" charset="0"/>
                <a:ea typeface="Open Sans" pitchFamily="34" charset="-122"/>
                <a:cs typeface="Open Sans" pitchFamily="34" charset="-120"/>
              </a:rPr>
              <a:t>. Bu anomalinin çözümü, teknolojik yenilik, regülasyon reformları ve piyasa mekanizmalarının iyileştirilmesini gerektiren bütünsel bir yaklaşım gerektirir.</a:t>
            </a:r>
            <a:endParaRPr lang="en-US" sz="1100" dirty="0"/>
          </a:p>
        </p:txBody>
      </p:sp>
      <p:sp>
        <p:nvSpPr>
          <p:cNvPr id="4" name="Text 2"/>
          <p:cNvSpPr/>
          <p:nvPr/>
        </p:nvSpPr>
        <p:spPr>
          <a:xfrm>
            <a:off x="572095" y="2018943"/>
            <a:ext cx="7259122" cy="691872"/>
          </a:xfrm>
          <a:prstGeom prst="rect">
            <a:avLst/>
          </a:prstGeom>
          <a:noFill/>
          <a:ln/>
        </p:spPr>
        <p:txBody>
          <a:bodyPr wrap="square" lIns="0" tIns="0" rIns="0" bIns="0" rtlCol="0" anchor="t"/>
          <a:lstStyle/>
          <a:p>
            <a:pPr algn="l" indent="0" marL="0">
              <a:lnSpc>
                <a:spcPts val="1800"/>
              </a:lnSpc>
              <a:buNone/>
            </a:pPr>
            <a:r>
              <a:rPr lang="en-US" sz="1100" dirty="0">
                <a:solidFill>
                  <a:srgbClr val="BFBFBF"/>
                </a:solidFill>
                <a:latin typeface="Open Sans" pitchFamily="34" charset="0"/>
                <a:ea typeface="Open Sans" pitchFamily="34" charset="-122"/>
                <a:cs typeface="Open Sans" pitchFamily="34" charset="-120"/>
              </a:rPr>
              <a:t>Analiz sonuçları göstermektedir ki, mevcut sistemin yapısal zayıflıkları ve regülasyon eksiklikleri, fiyat istikrarsızlığının temel nedenleridir. Önerilen çözüm yolları, hem kısa vadede acil müdahaleler hem de uzun vadede sürdürülebilir dönüşüm stratejilerini içermektedir.</a:t>
            </a:r>
            <a:endParaRPr lang="en-US" sz="1100" dirty="0"/>
          </a:p>
        </p:txBody>
      </p:sp>
      <p:sp>
        <p:nvSpPr>
          <p:cNvPr id="5" name="Text 3"/>
          <p:cNvSpPr/>
          <p:nvPr/>
        </p:nvSpPr>
        <p:spPr>
          <a:xfrm>
            <a:off x="572095" y="2840474"/>
            <a:ext cx="7259122" cy="461248"/>
          </a:xfrm>
          <a:prstGeom prst="rect">
            <a:avLst/>
          </a:prstGeom>
          <a:noFill/>
          <a:ln/>
        </p:spPr>
        <p:txBody>
          <a:bodyPr wrap="square" lIns="0" tIns="0" rIns="0" bIns="0" rtlCol="0" anchor="t"/>
          <a:lstStyle/>
          <a:p>
            <a:pPr algn="l" indent="0" marL="0">
              <a:lnSpc>
                <a:spcPts val="1800"/>
              </a:lnSpc>
              <a:buNone/>
            </a:pPr>
            <a:r>
              <a:rPr lang="en-US" sz="1100" dirty="0">
                <a:solidFill>
                  <a:srgbClr val="BFBFBF"/>
                </a:solidFill>
                <a:latin typeface="Open Sans" pitchFamily="34" charset="0"/>
                <a:ea typeface="Open Sans" pitchFamily="34" charset="-122"/>
                <a:cs typeface="Open Sans" pitchFamily="34" charset="-120"/>
              </a:rPr>
              <a:t>Başarılı bir uygulama için tüm paydaşların koordineli çalışması, yeterli yatırımın yapılması ve düzenli izleme mekanizmalarının kurulması kritik öneme sahiptir.</a:t>
            </a:r>
            <a:endParaRPr lang="en-US" sz="1100" dirty="0"/>
          </a:p>
        </p:txBody>
      </p:sp>
      <p:sp>
        <p:nvSpPr>
          <p:cNvPr id="6" name="Shape 4"/>
          <p:cNvSpPr/>
          <p:nvPr/>
        </p:nvSpPr>
        <p:spPr>
          <a:xfrm>
            <a:off x="8190548" y="1301948"/>
            <a:ext cx="144066" cy="144066"/>
          </a:xfrm>
          <a:prstGeom prst="roundRect">
            <a:avLst>
              <a:gd name="adj" fmla="val 317355"/>
            </a:avLst>
          </a:prstGeom>
          <a:solidFill>
            <a:srgbClr val="F5F547"/>
          </a:solidFill>
          <a:ln/>
        </p:spPr>
      </p:sp>
      <p:sp>
        <p:nvSpPr>
          <p:cNvPr id="7" name="Shape 5"/>
          <p:cNvSpPr/>
          <p:nvPr/>
        </p:nvSpPr>
        <p:spPr>
          <a:xfrm>
            <a:off x="8349020" y="1301948"/>
            <a:ext cx="144066" cy="144066"/>
          </a:xfrm>
          <a:prstGeom prst="roundRect">
            <a:avLst>
              <a:gd name="adj" fmla="val 317355"/>
            </a:avLst>
          </a:prstGeom>
          <a:solidFill>
            <a:srgbClr val="F5F547"/>
          </a:solidFill>
          <a:ln/>
        </p:spPr>
      </p:sp>
      <p:sp>
        <p:nvSpPr>
          <p:cNvPr id="8" name="Shape 6"/>
          <p:cNvSpPr/>
          <p:nvPr/>
        </p:nvSpPr>
        <p:spPr>
          <a:xfrm>
            <a:off x="8507492" y="1301948"/>
            <a:ext cx="144066" cy="144066"/>
          </a:xfrm>
          <a:prstGeom prst="roundRect">
            <a:avLst>
              <a:gd name="adj" fmla="val 317355"/>
            </a:avLst>
          </a:prstGeom>
          <a:solidFill>
            <a:srgbClr val="3E3E3E"/>
          </a:solidFill>
          <a:ln/>
        </p:spPr>
      </p:sp>
      <p:sp>
        <p:nvSpPr>
          <p:cNvPr id="9" name="Shape 7"/>
          <p:cNvSpPr/>
          <p:nvPr/>
        </p:nvSpPr>
        <p:spPr>
          <a:xfrm>
            <a:off x="8665964" y="1301948"/>
            <a:ext cx="144066" cy="144066"/>
          </a:xfrm>
          <a:prstGeom prst="roundRect">
            <a:avLst>
              <a:gd name="adj" fmla="val 317355"/>
            </a:avLst>
          </a:prstGeom>
          <a:solidFill>
            <a:srgbClr val="3E3E3E"/>
          </a:solidFill>
          <a:ln/>
        </p:spPr>
      </p:sp>
      <p:sp>
        <p:nvSpPr>
          <p:cNvPr id="10" name="Shape 8"/>
          <p:cNvSpPr/>
          <p:nvPr/>
        </p:nvSpPr>
        <p:spPr>
          <a:xfrm>
            <a:off x="8824436" y="1301948"/>
            <a:ext cx="144066" cy="144066"/>
          </a:xfrm>
          <a:prstGeom prst="roundRect">
            <a:avLst>
              <a:gd name="adj" fmla="val 317355"/>
            </a:avLst>
          </a:prstGeom>
          <a:solidFill>
            <a:srgbClr val="3E3E3E"/>
          </a:solidFill>
          <a:ln/>
        </p:spPr>
      </p:sp>
      <p:sp>
        <p:nvSpPr>
          <p:cNvPr id="11" name="Text 9"/>
          <p:cNvSpPr/>
          <p:nvPr/>
        </p:nvSpPr>
        <p:spPr>
          <a:xfrm>
            <a:off x="9076611" y="1283851"/>
            <a:ext cx="369808" cy="180142"/>
          </a:xfrm>
          <a:prstGeom prst="rect">
            <a:avLst/>
          </a:prstGeom>
          <a:noFill/>
          <a:ln/>
        </p:spPr>
        <p:txBody>
          <a:bodyPr wrap="none" lIns="0" tIns="0" rIns="0" bIns="0" rtlCol="0" anchor="t"/>
          <a:lstStyle/>
          <a:p>
            <a:pPr algn="l" indent="0" marL="0">
              <a:lnSpc>
                <a:spcPts val="1400"/>
              </a:lnSpc>
              <a:buNone/>
            </a:pPr>
            <a:r>
              <a:rPr lang="en-US" sz="1400" dirty="0">
                <a:solidFill>
                  <a:srgbClr val="BFBFBF"/>
                </a:solidFill>
                <a:latin typeface="Instrument Sans Medium" pitchFamily="34" charset="0"/>
                <a:ea typeface="Instrument Sans Medium" pitchFamily="34" charset="-122"/>
                <a:cs typeface="Instrument Sans Medium" pitchFamily="34" charset="-120"/>
              </a:rPr>
              <a:t>40%</a:t>
            </a:r>
            <a:endParaRPr lang="en-US" sz="1400" dirty="0"/>
          </a:p>
        </p:txBody>
      </p:sp>
      <p:sp>
        <p:nvSpPr>
          <p:cNvPr id="12" name="Text 10"/>
          <p:cNvSpPr/>
          <p:nvPr/>
        </p:nvSpPr>
        <p:spPr>
          <a:xfrm>
            <a:off x="8190548" y="1626156"/>
            <a:ext cx="1802011" cy="225266"/>
          </a:xfrm>
          <a:prstGeom prst="rect">
            <a:avLst/>
          </a:prstGeom>
          <a:noFill/>
          <a:ln/>
        </p:spPr>
        <p:txBody>
          <a:bodyPr wrap="none" lIns="0" tIns="0" rIns="0" bIns="0" rtlCol="0" anchor="t"/>
          <a:lstStyle/>
          <a:p>
            <a:pPr algn="l" indent="0" marL="0">
              <a:lnSpc>
                <a:spcPts val="1750"/>
              </a:lnSpc>
              <a:buNone/>
            </a:pPr>
            <a:r>
              <a:rPr lang="en-US" sz="1400" dirty="0">
                <a:solidFill>
                  <a:srgbClr val="BFBFBF"/>
                </a:solidFill>
                <a:latin typeface="Instrument Sans Medium" pitchFamily="34" charset="0"/>
                <a:ea typeface="Instrument Sans Medium" pitchFamily="34" charset="-122"/>
                <a:cs typeface="Instrument Sans Medium" pitchFamily="34" charset="-120"/>
              </a:rPr>
              <a:t>Volatilite Azalması</a:t>
            </a:r>
            <a:endParaRPr lang="en-US" sz="1400" dirty="0"/>
          </a:p>
        </p:txBody>
      </p:sp>
      <p:sp>
        <p:nvSpPr>
          <p:cNvPr id="13" name="Text 11"/>
          <p:cNvSpPr/>
          <p:nvPr/>
        </p:nvSpPr>
        <p:spPr>
          <a:xfrm>
            <a:off x="8190548" y="1995488"/>
            <a:ext cx="5875258" cy="230624"/>
          </a:xfrm>
          <a:prstGeom prst="rect">
            <a:avLst/>
          </a:prstGeom>
          <a:noFill/>
          <a:ln/>
        </p:spPr>
        <p:txBody>
          <a:bodyPr wrap="none" lIns="0" tIns="0" rIns="0" bIns="0" rtlCol="0" anchor="t"/>
          <a:lstStyle/>
          <a:p>
            <a:pPr algn="l" indent="0" marL="0">
              <a:lnSpc>
                <a:spcPts val="1800"/>
              </a:lnSpc>
              <a:buNone/>
            </a:pPr>
            <a:r>
              <a:rPr lang="en-US" sz="1100" dirty="0">
                <a:solidFill>
                  <a:srgbClr val="BFBFBF"/>
                </a:solidFill>
                <a:latin typeface="Open Sans" pitchFamily="34" charset="0"/>
                <a:ea typeface="Open Sans" pitchFamily="34" charset="-122"/>
                <a:cs typeface="Open Sans" pitchFamily="34" charset="-120"/>
              </a:rPr>
              <a:t>Hedef</a:t>
            </a:r>
            <a:endParaRPr lang="en-US" sz="1100" dirty="0"/>
          </a:p>
        </p:txBody>
      </p:sp>
      <p:sp>
        <p:nvSpPr>
          <p:cNvPr id="14" name="Shape 12"/>
          <p:cNvSpPr/>
          <p:nvPr/>
        </p:nvSpPr>
        <p:spPr>
          <a:xfrm>
            <a:off x="8190548" y="2586395"/>
            <a:ext cx="144066" cy="144066"/>
          </a:xfrm>
          <a:prstGeom prst="roundRect">
            <a:avLst>
              <a:gd name="adj" fmla="val 317355"/>
            </a:avLst>
          </a:prstGeom>
          <a:solidFill>
            <a:srgbClr val="F5F547"/>
          </a:solidFill>
          <a:ln/>
        </p:spPr>
      </p:sp>
      <p:sp>
        <p:nvSpPr>
          <p:cNvPr id="15" name="Shape 13"/>
          <p:cNvSpPr/>
          <p:nvPr/>
        </p:nvSpPr>
        <p:spPr>
          <a:xfrm>
            <a:off x="8349020" y="2586395"/>
            <a:ext cx="144066" cy="144066"/>
          </a:xfrm>
          <a:prstGeom prst="roundRect">
            <a:avLst>
              <a:gd name="adj" fmla="val 317355"/>
            </a:avLst>
          </a:prstGeom>
          <a:solidFill>
            <a:srgbClr val="F5F547"/>
          </a:solidFill>
          <a:ln/>
        </p:spPr>
      </p:sp>
      <p:sp>
        <p:nvSpPr>
          <p:cNvPr id="16" name="Shape 14"/>
          <p:cNvSpPr/>
          <p:nvPr/>
        </p:nvSpPr>
        <p:spPr>
          <a:xfrm>
            <a:off x="8507492" y="2586395"/>
            <a:ext cx="144066" cy="144066"/>
          </a:xfrm>
          <a:prstGeom prst="roundRect">
            <a:avLst>
              <a:gd name="adj" fmla="val 317355"/>
            </a:avLst>
          </a:prstGeom>
          <a:solidFill>
            <a:srgbClr val="F5F547"/>
          </a:solidFill>
          <a:ln/>
        </p:spPr>
      </p:sp>
      <p:sp>
        <p:nvSpPr>
          <p:cNvPr id="17" name="Shape 15"/>
          <p:cNvSpPr/>
          <p:nvPr/>
        </p:nvSpPr>
        <p:spPr>
          <a:xfrm>
            <a:off x="8665964" y="2586395"/>
            <a:ext cx="144066" cy="144066"/>
          </a:xfrm>
          <a:prstGeom prst="roundRect">
            <a:avLst>
              <a:gd name="adj" fmla="val 317355"/>
            </a:avLst>
          </a:prstGeom>
          <a:solidFill>
            <a:srgbClr val="3E3E3E"/>
          </a:solidFill>
          <a:ln/>
        </p:spPr>
      </p:sp>
      <p:sp>
        <p:nvSpPr>
          <p:cNvPr id="18" name="Shape 16"/>
          <p:cNvSpPr/>
          <p:nvPr/>
        </p:nvSpPr>
        <p:spPr>
          <a:xfrm>
            <a:off x="8824436" y="2586395"/>
            <a:ext cx="144066" cy="144066"/>
          </a:xfrm>
          <a:prstGeom prst="roundRect">
            <a:avLst>
              <a:gd name="adj" fmla="val 317355"/>
            </a:avLst>
          </a:prstGeom>
          <a:solidFill>
            <a:srgbClr val="3E3E3E"/>
          </a:solidFill>
          <a:ln/>
        </p:spPr>
      </p:sp>
      <p:sp>
        <p:nvSpPr>
          <p:cNvPr id="19" name="Text 17"/>
          <p:cNvSpPr/>
          <p:nvPr/>
        </p:nvSpPr>
        <p:spPr>
          <a:xfrm>
            <a:off x="9076611" y="2568297"/>
            <a:ext cx="371832" cy="180142"/>
          </a:xfrm>
          <a:prstGeom prst="rect">
            <a:avLst/>
          </a:prstGeom>
          <a:noFill/>
          <a:ln/>
        </p:spPr>
        <p:txBody>
          <a:bodyPr wrap="none" lIns="0" tIns="0" rIns="0" bIns="0" rtlCol="0" anchor="t"/>
          <a:lstStyle/>
          <a:p>
            <a:pPr algn="l" indent="0" marL="0">
              <a:lnSpc>
                <a:spcPts val="1400"/>
              </a:lnSpc>
              <a:buNone/>
            </a:pPr>
            <a:r>
              <a:rPr lang="en-US" sz="1400" dirty="0">
                <a:solidFill>
                  <a:srgbClr val="BFBFBF"/>
                </a:solidFill>
                <a:latin typeface="Instrument Sans Medium" pitchFamily="34" charset="0"/>
                <a:ea typeface="Instrument Sans Medium" pitchFamily="34" charset="-122"/>
                <a:cs typeface="Instrument Sans Medium" pitchFamily="34" charset="-120"/>
              </a:rPr>
              <a:t>60%</a:t>
            </a:r>
            <a:endParaRPr lang="en-US" sz="1400" dirty="0"/>
          </a:p>
        </p:txBody>
      </p:sp>
      <p:sp>
        <p:nvSpPr>
          <p:cNvPr id="20" name="Text 18"/>
          <p:cNvSpPr/>
          <p:nvPr/>
        </p:nvSpPr>
        <p:spPr>
          <a:xfrm>
            <a:off x="8190548" y="2910602"/>
            <a:ext cx="1802011" cy="225266"/>
          </a:xfrm>
          <a:prstGeom prst="rect">
            <a:avLst/>
          </a:prstGeom>
          <a:noFill/>
          <a:ln/>
        </p:spPr>
        <p:txBody>
          <a:bodyPr wrap="none" lIns="0" tIns="0" rIns="0" bIns="0" rtlCol="0" anchor="t"/>
          <a:lstStyle/>
          <a:p>
            <a:pPr algn="l" indent="0" marL="0">
              <a:lnSpc>
                <a:spcPts val="1750"/>
              </a:lnSpc>
              <a:buNone/>
            </a:pPr>
            <a:r>
              <a:rPr lang="en-US" sz="1400" dirty="0">
                <a:solidFill>
                  <a:srgbClr val="BFBFBF"/>
                </a:solidFill>
                <a:latin typeface="Instrument Sans Medium" pitchFamily="34" charset="0"/>
                <a:ea typeface="Instrument Sans Medium" pitchFamily="34" charset="-122"/>
                <a:cs typeface="Instrument Sans Medium" pitchFamily="34" charset="-120"/>
              </a:rPr>
              <a:t>Öngörü İyileşmesi</a:t>
            </a:r>
            <a:endParaRPr lang="en-US" sz="1400" dirty="0"/>
          </a:p>
        </p:txBody>
      </p:sp>
      <p:sp>
        <p:nvSpPr>
          <p:cNvPr id="21" name="Text 19"/>
          <p:cNvSpPr/>
          <p:nvPr/>
        </p:nvSpPr>
        <p:spPr>
          <a:xfrm>
            <a:off x="8190548" y="3279934"/>
            <a:ext cx="5875258" cy="230624"/>
          </a:xfrm>
          <a:prstGeom prst="rect">
            <a:avLst/>
          </a:prstGeom>
          <a:noFill/>
          <a:ln/>
        </p:spPr>
        <p:txBody>
          <a:bodyPr wrap="none" lIns="0" tIns="0" rIns="0" bIns="0" rtlCol="0" anchor="t"/>
          <a:lstStyle/>
          <a:p>
            <a:pPr algn="l" indent="0" marL="0">
              <a:lnSpc>
                <a:spcPts val="1800"/>
              </a:lnSpc>
              <a:buNone/>
            </a:pPr>
            <a:r>
              <a:rPr lang="en-US" sz="1100" dirty="0">
                <a:solidFill>
                  <a:srgbClr val="BFBFBF"/>
                </a:solidFill>
                <a:latin typeface="Open Sans" pitchFamily="34" charset="0"/>
                <a:ea typeface="Open Sans" pitchFamily="34" charset="-122"/>
                <a:cs typeface="Open Sans" pitchFamily="34" charset="-120"/>
              </a:rPr>
              <a:t>Hedef</a:t>
            </a:r>
            <a:endParaRPr lang="en-US" sz="1100" dirty="0"/>
          </a:p>
        </p:txBody>
      </p:sp>
      <p:sp>
        <p:nvSpPr>
          <p:cNvPr id="22" name="Shape 20"/>
          <p:cNvSpPr/>
          <p:nvPr/>
        </p:nvSpPr>
        <p:spPr>
          <a:xfrm>
            <a:off x="8190548" y="3870841"/>
            <a:ext cx="144066" cy="144066"/>
          </a:xfrm>
          <a:prstGeom prst="roundRect">
            <a:avLst>
              <a:gd name="adj" fmla="val 317355"/>
            </a:avLst>
          </a:prstGeom>
          <a:solidFill>
            <a:srgbClr val="F5F547"/>
          </a:solidFill>
          <a:ln/>
        </p:spPr>
      </p:sp>
      <p:sp>
        <p:nvSpPr>
          <p:cNvPr id="23" name="Shape 21"/>
          <p:cNvSpPr/>
          <p:nvPr/>
        </p:nvSpPr>
        <p:spPr>
          <a:xfrm>
            <a:off x="8349020" y="3870841"/>
            <a:ext cx="144066" cy="144066"/>
          </a:xfrm>
          <a:prstGeom prst="roundRect">
            <a:avLst>
              <a:gd name="adj" fmla="val 317355"/>
            </a:avLst>
          </a:prstGeom>
          <a:solidFill>
            <a:srgbClr val="F5F547"/>
          </a:solidFill>
          <a:ln/>
        </p:spPr>
      </p:sp>
      <p:sp>
        <p:nvSpPr>
          <p:cNvPr id="24" name="Shape 22"/>
          <p:cNvSpPr/>
          <p:nvPr/>
        </p:nvSpPr>
        <p:spPr>
          <a:xfrm>
            <a:off x="8507492" y="3870841"/>
            <a:ext cx="144066" cy="144066"/>
          </a:xfrm>
          <a:prstGeom prst="roundRect">
            <a:avLst>
              <a:gd name="adj" fmla="val 317355"/>
            </a:avLst>
          </a:prstGeom>
          <a:solidFill>
            <a:srgbClr val="F5F547"/>
          </a:solidFill>
          <a:ln/>
        </p:spPr>
      </p:sp>
      <p:sp>
        <p:nvSpPr>
          <p:cNvPr id="25" name="Shape 23"/>
          <p:cNvSpPr/>
          <p:nvPr/>
        </p:nvSpPr>
        <p:spPr>
          <a:xfrm>
            <a:off x="8665964" y="3870841"/>
            <a:ext cx="144066" cy="144066"/>
          </a:xfrm>
          <a:prstGeom prst="roundRect">
            <a:avLst>
              <a:gd name="adj" fmla="val 317355"/>
            </a:avLst>
          </a:prstGeom>
          <a:solidFill>
            <a:srgbClr val="F5F547"/>
          </a:solidFill>
          <a:ln/>
        </p:spPr>
      </p:sp>
      <p:sp>
        <p:nvSpPr>
          <p:cNvPr id="26" name="Shape 24"/>
          <p:cNvSpPr/>
          <p:nvPr/>
        </p:nvSpPr>
        <p:spPr>
          <a:xfrm>
            <a:off x="8824436" y="3870841"/>
            <a:ext cx="144066" cy="144066"/>
          </a:xfrm>
          <a:prstGeom prst="roundRect">
            <a:avLst>
              <a:gd name="adj" fmla="val 317355"/>
            </a:avLst>
          </a:prstGeom>
          <a:solidFill>
            <a:srgbClr val="3E3E3E"/>
          </a:solidFill>
          <a:ln/>
        </p:spPr>
      </p:sp>
      <p:sp>
        <p:nvSpPr>
          <p:cNvPr id="27" name="Text 25"/>
          <p:cNvSpPr/>
          <p:nvPr/>
        </p:nvSpPr>
        <p:spPr>
          <a:xfrm>
            <a:off x="9076611" y="3852743"/>
            <a:ext cx="368379" cy="180142"/>
          </a:xfrm>
          <a:prstGeom prst="rect">
            <a:avLst/>
          </a:prstGeom>
          <a:noFill/>
          <a:ln/>
        </p:spPr>
        <p:txBody>
          <a:bodyPr wrap="none" lIns="0" tIns="0" rIns="0" bIns="0" rtlCol="0" anchor="t"/>
          <a:lstStyle/>
          <a:p>
            <a:pPr algn="l" indent="0" marL="0">
              <a:lnSpc>
                <a:spcPts val="1400"/>
              </a:lnSpc>
              <a:buNone/>
            </a:pPr>
            <a:r>
              <a:rPr lang="en-US" sz="1400" dirty="0">
                <a:solidFill>
                  <a:srgbClr val="BFBFBF"/>
                </a:solidFill>
                <a:latin typeface="Instrument Sans Medium" pitchFamily="34" charset="0"/>
                <a:ea typeface="Instrument Sans Medium" pitchFamily="34" charset="-122"/>
                <a:cs typeface="Instrument Sans Medium" pitchFamily="34" charset="-120"/>
              </a:rPr>
              <a:t>80%</a:t>
            </a:r>
            <a:endParaRPr lang="en-US" sz="1400" dirty="0"/>
          </a:p>
        </p:txBody>
      </p:sp>
      <p:sp>
        <p:nvSpPr>
          <p:cNvPr id="28" name="Text 26"/>
          <p:cNvSpPr/>
          <p:nvPr/>
        </p:nvSpPr>
        <p:spPr>
          <a:xfrm>
            <a:off x="8190548" y="4195048"/>
            <a:ext cx="1802011" cy="225266"/>
          </a:xfrm>
          <a:prstGeom prst="rect">
            <a:avLst/>
          </a:prstGeom>
          <a:noFill/>
          <a:ln/>
        </p:spPr>
        <p:txBody>
          <a:bodyPr wrap="none" lIns="0" tIns="0" rIns="0" bIns="0" rtlCol="0" anchor="t"/>
          <a:lstStyle/>
          <a:p>
            <a:pPr algn="l" indent="0" marL="0">
              <a:lnSpc>
                <a:spcPts val="1750"/>
              </a:lnSpc>
              <a:buNone/>
            </a:pPr>
            <a:r>
              <a:rPr lang="en-US" sz="1400" dirty="0">
                <a:solidFill>
                  <a:srgbClr val="BFBFBF"/>
                </a:solidFill>
                <a:latin typeface="Instrument Sans Medium" pitchFamily="34" charset="0"/>
                <a:ea typeface="Instrument Sans Medium" pitchFamily="34" charset="-122"/>
                <a:cs typeface="Instrument Sans Medium" pitchFamily="34" charset="-120"/>
              </a:rPr>
              <a:t>Şeffaflık Artışı</a:t>
            </a:r>
            <a:endParaRPr lang="en-US" sz="1400" dirty="0"/>
          </a:p>
        </p:txBody>
      </p:sp>
      <p:sp>
        <p:nvSpPr>
          <p:cNvPr id="29" name="Text 27"/>
          <p:cNvSpPr/>
          <p:nvPr/>
        </p:nvSpPr>
        <p:spPr>
          <a:xfrm>
            <a:off x="8190548" y="4564380"/>
            <a:ext cx="5875258" cy="230624"/>
          </a:xfrm>
          <a:prstGeom prst="rect">
            <a:avLst/>
          </a:prstGeom>
          <a:noFill/>
          <a:ln/>
        </p:spPr>
        <p:txBody>
          <a:bodyPr wrap="none" lIns="0" tIns="0" rIns="0" bIns="0" rtlCol="0" anchor="t"/>
          <a:lstStyle/>
          <a:p>
            <a:pPr algn="l" indent="0" marL="0">
              <a:lnSpc>
                <a:spcPts val="1800"/>
              </a:lnSpc>
              <a:buNone/>
            </a:pPr>
            <a:r>
              <a:rPr lang="en-US" sz="1100" dirty="0">
                <a:solidFill>
                  <a:srgbClr val="BFBFBF"/>
                </a:solidFill>
                <a:latin typeface="Open Sans" pitchFamily="34" charset="0"/>
                <a:ea typeface="Open Sans" pitchFamily="34" charset="-122"/>
                <a:cs typeface="Open Sans" pitchFamily="34" charset="-120"/>
              </a:rPr>
              <a:t>Hedef</a:t>
            </a:r>
            <a:endParaRPr lang="en-US" sz="1100" dirty="0"/>
          </a:p>
        </p:txBody>
      </p:sp>
      <p:sp>
        <p:nvSpPr>
          <p:cNvPr id="30" name="Shape 28"/>
          <p:cNvSpPr/>
          <p:nvPr/>
        </p:nvSpPr>
        <p:spPr>
          <a:xfrm>
            <a:off x="572095" y="5119330"/>
            <a:ext cx="6671072" cy="1703903"/>
          </a:xfrm>
          <a:prstGeom prst="roundRect">
            <a:avLst>
              <a:gd name="adj" fmla="val 4293"/>
            </a:avLst>
          </a:prstGeom>
          <a:solidFill>
            <a:srgbClr val="1F1F1F"/>
          </a:solidFill>
          <a:ln w="15240">
            <a:solidFill>
              <a:srgbClr val="575757"/>
            </a:solidFill>
            <a:prstDash val="solid"/>
          </a:ln>
        </p:spPr>
      </p:sp>
      <p:sp>
        <p:nvSpPr>
          <p:cNvPr id="31" name="Shape 29"/>
          <p:cNvSpPr/>
          <p:nvPr/>
        </p:nvSpPr>
        <p:spPr>
          <a:xfrm>
            <a:off x="556855" y="5119330"/>
            <a:ext cx="60960" cy="1703903"/>
          </a:xfrm>
          <a:prstGeom prst="roundRect">
            <a:avLst>
              <a:gd name="adj" fmla="val 35474"/>
            </a:avLst>
          </a:prstGeom>
          <a:solidFill>
            <a:srgbClr val="F5F547"/>
          </a:solidFill>
          <a:ln/>
        </p:spPr>
      </p:sp>
      <p:sp>
        <p:nvSpPr>
          <p:cNvPr id="32" name="Text 30"/>
          <p:cNvSpPr/>
          <p:nvPr/>
        </p:nvSpPr>
        <p:spPr>
          <a:xfrm>
            <a:off x="777121" y="5278636"/>
            <a:ext cx="1802011" cy="225266"/>
          </a:xfrm>
          <a:prstGeom prst="rect">
            <a:avLst/>
          </a:prstGeom>
          <a:noFill/>
          <a:ln/>
        </p:spPr>
        <p:txBody>
          <a:bodyPr wrap="none" lIns="0" tIns="0" rIns="0" bIns="0" rtlCol="0" anchor="t"/>
          <a:lstStyle/>
          <a:p>
            <a:pPr algn="l" indent="0" marL="0">
              <a:lnSpc>
                <a:spcPts val="1750"/>
              </a:lnSpc>
              <a:buNone/>
            </a:pPr>
            <a:r>
              <a:rPr lang="en-US" sz="1400" dirty="0">
                <a:solidFill>
                  <a:srgbClr val="BFBFBF"/>
                </a:solidFill>
                <a:latin typeface="Instrument Sans Medium" pitchFamily="34" charset="0"/>
                <a:ea typeface="Instrument Sans Medium" pitchFamily="34" charset="-122"/>
                <a:cs typeface="Instrument Sans Medium" pitchFamily="34" charset="-120"/>
              </a:rPr>
              <a:t>Temel Çıkarımlar</a:t>
            </a:r>
            <a:endParaRPr lang="en-US" sz="1400" dirty="0"/>
          </a:p>
        </p:txBody>
      </p:sp>
      <p:sp>
        <p:nvSpPr>
          <p:cNvPr id="33" name="Text 31"/>
          <p:cNvSpPr/>
          <p:nvPr/>
        </p:nvSpPr>
        <p:spPr>
          <a:xfrm>
            <a:off x="777121" y="5590342"/>
            <a:ext cx="6306741" cy="230624"/>
          </a:xfrm>
          <a:prstGeom prst="rect">
            <a:avLst/>
          </a:prstGeom>
          <a:noFill/>
          <a:ln/>
        </p:spPr>
        <p:txBody>
          <a:bodyPr wrap="none" lIns="0" tIns="0" rIns="0" bIns="0" rtlCol="0" anchor="t"/>
          <a:lstStyle/>
          <a:p>
            <a:pPr algn="l" marL="342900" indent="-342900">
              <a:lnSpc>
                <a:spcPts val="1800"/>
              </a:lnSpc>
              <a:buSzPct val="100000"/>
              <a:buChar char="•"/>
            </a:pPr>
            <a:r>
              <a:rPr lang="en-US" sz="1100" dirty="0">
                <a:solidFill>
                  <a:srgbClr val="BFBFBF"/>
                </a:solidFill>
                <a:latin typeface="Open Sans" pitchFamily="34" charset="0"/>
                <a:ea typeface="Open Sans" pitchFamily="34" charset="-122"/>
                <a:cs typeface="Open Sans" pitchFamily="34" charset="-120"/>
              </a:rPr>
              <a:t>Anomali çok faktörlü ve kompleks bir yapıya sahiptir</a:t>
            </a:r>
            <a:endParaRPr lang="en-US" sz="1100" dirty="0"/>
          </a:p>
        </p:txBody>
      </p:sp>
      <p:sp>
        <p:nvSpPr>
          <p:cNvPr id="34" name="Text 32"/>
          <p:cNvSpPr/>
          <p:nvPr/>
        </p:nvSpPr>
        <p:spPr>
          <a:xfrm>
            <a:off x="777121" y="5871329"/>
            <a:ext cx="6306741" cy="230624"/>
          </a:xfrm>
          <a:prstGeom prst="rect">
            <a:avLst/>
          </a:prstGeom>
          <a:noFill/>
          <a:ln/>
        </p:spPr>
        <p:txBody>
          <a:bodyPr wrap="none" lIns="0" tIns="0" rIns="0" bIns="0" rtlCol="0" anchor="t"/>
          <a:lstStyle/>
          <a:p>
            <a:pPr algn="l" marL="342900" indent="-342900">
              <a:lnSpc>
                <a:spcPts val="1800"/>
              </a:lnSpc>
              <a:buSzPct val="100000"/>
              <a:buChar char="•"/>
            </a:pPr>
            <a:r>
              <a:rPr lang="en-US" sz="1100" dirty="0">
                <a:solidFill>
                  <a:srgbClr val="BFBFBF"/>
                </a:solidFill>
                <a:latin typeface="Open Sans" pitchFamily="34" charset="0"/>
                <a:ea typeface="Open Sans" pitchFamily="34" charset="-122"/>
                <a:cs typeface="Open Sans" pitchFamily="34" charset="-120"/>
              </a:rPr>
              <a:t>Teknolojik yenilik ve regülasyon reformu birlikte gereklidir</a:t>
            </a:r>
            <a:endParaRPr lang="en-US" sz="1100" dirty="0"/>
          </a:p>
        </p:txBody>
      </p:sp>
      <p:sp>
        <p:nvSpPr>
          <p:cNvPr id="35" name="Text 33"/>
          <p:cNvSpPr/>
          <p:nvPr/>
        </p:nvSpPr>
        <p:spPr>
          <a:xfrm>
            <a:off x="777121" y="6152317"/>
            <a:ext cx="6306741" cy="230624"/>
          </a:xfrm>
          <a:prstGeom prst="rect">
            <a:avLst/>
          </a:prstGeom>
          <a:noFill/>
          <a:ln/>
        </p:spPr>
        <p:txBody>
          <a:bodyPr wrap="none" lIns="0" tIns="0" rIns="0" bIns="0" rtlCol="0" anchor="t"/>
          <a:lstStyle/>
          <a:p>
            <a:pPr algn="l" marL="342900" indent="-342900">
              <a:lnSpc>
                <a:spcPts val="1800"/>
              </a:lnSpc>
              <a:buSzPct val="100000"/>
              <a:buChar char="•"/>
            </a:pPr>
            <a:r>
              <a:rPr lang="en-US" sz="1100" dirty="0">
                <a:solidFill>
                  <a:srgbClr val="BFBFBF"/>
                </a:solidFill>
                <a:latin typeface="Open Sans" pitchFamily="34" charset="0"/>
                <a:ea typeface="Open Sans" pitchFamily="34" charset="-122"/>
                <a:cs typeface="Open Sans" pitchFamily="34" charset="-120"/>
              </a:rPr>
              <a:t>Paydaş işbirliği başarının anahtarıdır</a:t>
            </a:r>
            <a:endParaRPr lang="en-US" sz="1100" dirty="0"/>
          </a:p>
        </p:txBody>
      </p:sp>
      <p:sp>
        <p:nvSpPr>
          <p:cNvPr id="36" name="Text 34"/>
          <p:cNvSpPr/>
          <p:nvPr/>
        </p:nvSpPr>
        <p:spPr>
          <a:xfrm>
            <a:off x="777121" y="6433304"/>
            <a:ext cx="6306741" cy="230624"/>
          </a:xfrm>
          <a:prstGeom prst="rect">
            <a:avLst/>
          </a:prstGeom>
          <a:noFill/>
          <a:ln/>
        </p:spPr>
        <p:txBody>
          <a:bodyPr wrap="none" lIns="0" tIns="0" rIns="0" bIns="0" rtlCol="0" anchor="t"/>
          <a:lstStyle/>
          <a:p>
            <a:pPr algn="l" marL="342900" indent="-342900">
              <a:lnSpc>
                <a:spcPts val="1800"/>
              </a:lnSpc>
              <a:buSzPct val="100000"/>
              <a:buChar char="•"/>
            </a:pPr>
            <a:r>
              <a:rPr lang="en-US" sz="1100" dirty="0">
                <a:solidFill>
                  <a:srgbClr val="BFBFBF"/>
                </a:solidFill>
                <a:latin typeface="Open Sans" pitchFamily="34" charset="0"/>
                <a:ea typeface="Open Sans" pitchFamily="34" charset="-122"/>
                <a:cs typeface="Open Sans" pitchFamily="34" charset="-120"/>
              </a:rPr>
              <a:t>Sürekli izleme ve adaptasyon kritiktir</a:t>
            </a:r>
            <a:endParaRPr lang="en-US" sz="1100" dirty="0"/>
          </a:p>
        </p:txBody>
      </p:sp>
      <p:sp>
        <p:nvSpPr>
          <p:cNvPr id="37" name="Shape 35"/>
          <p:cNvSpPr/>
          <p:nvPr/>
        </p:nvSpPr>
        <p:spPr>
          <a:xfrm>
            <a:off x="7387233" y="5119330"/>
            <a:ext cx="6671072" cy="1703903"/>
          </a:xfrm>
          <a:prstGeom prst="roundRect">
            <a:avLst>
              <a:gd name="adj" fmla="val 4293"/>
            </a:avLst>
          </a:prstGeom>
          <a:solidFill>
            <a:srgbClr val="1F1F1F"/>
          </a:solidFill>
          <a:ln w="15240">
            <a:solidFill>
              <a:srgbClr val="575757"/>
            </a:solidFill>
            <a:prstDash val="solid"/>
          </a:ln>
        </p:spPr>
      </p:sp>
      <p:sp>
        <p:nvSpPr>
          <p:cNvPr id="38" name="Shape 36"/>
          <p:cNvSpPr/>
          <p:nvPr/>
        </p:nvSpPr>
        <p:spPr>
          <a:xfrm>
            <a:off x="7371993" y="5119330"/>
            <a:ext cx="60960" cy="1703903"/>
          </a:xfrm>
          <a:prstGeom prst="roundRect">
            <a:avLst>
              <a:gd name="adj" fmla="val 35474"/>
            </a:avLst>
          </a:prstGeom>
          <a:solidFill>
            <a:srgbClr val="F5F547"/>
          </a:solidFill>
          <a:ln/>
        </p:spPr>
      </p:sp>
      <p:sp>
        <p:nvSpPr>
          <p:cNvPr id="39" name="Text 37"/>
          <p:cNvSpPr/>
          <p:nvPr/>
        </p:nvSpPr>
        <p:spPr>
          <a:xfrm>
            <a:off x="7592258" y="5278636"/>
            <a:ext cx="1841302" cy="225266"/>
          </a:xfrm>
          <a:prstGeom prst="rect">
            <a:avLst/>
          </a:prstGeom>
          <a:noFill/>
          <a:ln/>
        </p:spPr>
        <p:txBody>
          <a:bodyPr wrap="none" lIns="0" tIns="0" rIns="0" bIns="0" rtlCol="0" anchor="t"/>
          <a:lstStyle/>
          <a:p>
            <a:pPr algn="l" indent="0" marL="0">
              <a:lnSpc>
                <a:spcPts val="1750"/>
              </a:lnSpc>
              <a:buNone/>
            </a:pPr>
            <a:r>
              <a:rPr lang="en-US" sz="1400" dirty="0">
                <a:solidFill>
                  <a:srgbClr val="BFBFBF"/>
                </a:solidFill>
                <a:latin typeface="Instrument Sans Medium" pitchFamily="34" charset="0"/>
                <a:ea typeface="Instrument Sans Medium" pitchFamily="34" charset="-122"/>
                <a:cs typeface="Instrument Sans Medium" pitchFamily="34" charset="-120"/>
              </a:rPr>
              <a:t>Gelecek Perspektifleri</a:t>
            </a:r>
            <a:endParaRPr lang="en-US" sz="1400" dirty="0"/>
          </a:p>
        </p:txBody>
      </p:sp>
      <p:sp>
        <p:nvSpPr>
          <p:cNvPr id="40" name="Text 38"/>
          <p:cNvSpPr/>
          <p:nvPr/>
        </p:nvSpPr>
        <p:spPr>
          <a:xfrm>
            <a:off x="7592258" y="5590342"/>
            <a:ext cx="6306741" cy="230624"/>
          </a:xfrm>
          <a:prstGeom prst="rect">
            <a:avLst/>
          </a:prstGeom>
          <a:noFill/>
          <a:ln/>
        </p:spPr>
        <p:txBody>
          <a:bodyPr wrap="none" lIns="0" tIns="0" rIns="0" bIns="0" rtlCol="0" anchor="t"/>
          <a:lstStyle/>
          <a:p>
            <a:pPr algn="l" marL="342900" indent="-342900">
              <a:lnSpc>
                <a:spcPts val="1800"/>
              </a:lnSpc>
              <a:buSzPct val="100000"/>
              <a:buChar char="•"/>
            </a:pPr>
            <a:r>
              <a:rPr lang="en-US" sz="1100" dirty="0">
                <a:solidFill>
                  <a:srgbClr val="BFBFBF"/>
                </a:solidFill>
                <a:latin typeface="Open Sans" pitchFamily="34" charset="0"/>
                <a:ea typeface="Open Sans" pitchFamily="34" charset="-122"/>
                <a:cs typeface="Open Sans" pitchFamily="34" charset="-120"/>
              </a:rPr>
              <a:t>Yapay zeka destekli otomatik fiyatlandırma sistemleri yaygınlaşacak</a:t>
            </a:r>
            <a:endParaRPr lang="en-US" sz="1100" dirty="0"/>
          </a:p>
        </p:txBody>
      </p:sp>
      <p:sp>
        <p:nvSpPr>
          <p:cNvPr id="41" name="Text 39"/>
          <p:cNvSpPr/>
          <p:nvPr/>
        </p:nvSpPr>
        <p:spPr>
          <a:xfrm>
            <a:off x="7592258" y="5871329"/>
            <a:ext cx="6306741" cy="230624"/>
          </a:xfrm>
          <a:prstGeom prst="rect">
            <a:avLst/>
          </a:prstGeom>
          <a:noFill/>
          <a:ln/>
        </p:spPr>
        <p:txBody>
          <a:bodyPr wrap="none" lIns="0" tIns="0" rIns="0" bIns="0" rtlCol="0" anchor="t"/>
          <a:lstStyle/>
          <a:p>
            <a:pPr algn="l" marL="342900" indent="-342900">
              <a:lnSpc>
                <a:spcPts val="1800"/>
              </a:lnSpc>
              <a:buSzPct val="100000"/>
              <a:buChar char="•"/>
            </a:pPr>
            <a:r>
              <a:rPr lang="en-US" sz="1100" dirty="0">
                <a:solidFill>
                  <a:srgbClr val="BFBFBF"/>
                </a:solidFill>
                <a:latin typeface="Open Sans" pitchFamily="34" charset="0"/>
                <a:ea typeface="Open Sans" pitchFamily="34" charset="-122"/>
                <a:cs typeface="Open Sans" pitchFamily="34" charset="-120"/>
              </a:rPr>
              <a:t>Yenilenebilir enerji payı artışıyla piyasa dinamikleri değişecek</a:t>
            </a:r>
            <a:endParaRPr lang="en-US" sz="1100" dirty="0"/>
          </a:p>
        </p:txBody>
      </p:sp>
      <p:sp>
        <p:nvSpPr>
          <p:cNvPr id="42" name="Text 40"/>
          <p:cNvSpPr/>
          <p:nvPr/>
        </p:nvSpPr>
        <p:spPr>
          <a:xfrm>
            <a:off x="7592258" y="6152317"/>
            <a:ext cx="6306741" cy="230624"/>
          </a:xfrm>
          <a:prstGeom prst="rect">
            <a:avLst/>
          </a:prstGeom>
          <a:noFill/>
          <a:ln/>
        </p:spPr>
        <p:txBody>
          <a:bodyPr wrap="none" lIns="0" tIns="0" rIns="0" bIns="0" rtlCol="0" anchor="t"/>
          <a:lstStyle/>
          <a:p>
            <a:pPr algn="l" marL="342900" indent="-342900">
              <a:lnSpc>
                <a:spcPts val="1800"/>
              </a:lnSpc>
              <a:buSzPct val="100000"/>
              <a:buChar char="•"/>
            </a:pPr>
            <a:r>
              <a:rPr lang="en-US" sz="1100" dirty="0">
                <a:solidFill>
                  <a:srgbClr val="BFBFBF"/>
                </a:solidFill>
                <a:latin typeface="Open Sans" pitchFamily="34" charset="0"/>
                <a:ea typeface="Open Sans" pitchFamily="34" charset="-122"/>
                <a:cs typeface="Open Sans" pitchFamily="34" charset="-120"/>
              </a:rPr>
              <a:t>Bölgesel entegrasyon fiyat istikrarını güçlendirecek</a:t>
            </a:r>
            <a:endParaRPr lang="en-US" sz="1100" dirty="0"/>
          </a:p>
        </p:txBody>
      </p:sp>
      <p:sp>
        <p:nvSpPr>
          <p:cNvPr id="43" name="Text 41"/>
          <p:cNvSpPr/>
          <p:nvPr/>
        </p:nvSpPr>
        <p:spPr>
          <a:xfrm>
            <a:off x="7592258" y="6433304"/>
            <a:ext cx="6306741" cy="230624"/>
          </a:xfrm>
          <a:prstGeom prst="rect">
            <a:avLst/>
          </a:prstGeom>
          <a:noFill/>
          <a:ln/>
        </p:spPr>
        <p:txBody>
          <a:bodyPr wrap="none" lIns="0" tIns="0" rIns="0" bIns="0" rtlCol="0" anchor="t"/>
          <a:lstStyle/>
          <a:p>
            <a:pPr algn="l" marL="342900" indent="-342900">
              <a:lnSpc>
                <a:spcPts val="1800"/>
              </a:lnSpc>
              <a:buSzPct val="100000"/>
              <a:buChar char="•"/>
            </a:pPr>
            <a:r>
              <a:rPr lang="en-US" sz="1100" dirty="0">
                <a:solidFill>
                  <a:srgbClr val="BFBFBF"/>
                </a:solidFill>
                <a:latin typeface="Open Sans" pitchFamily="34" charset="0"/>
                <a:ea typeface="Open Sans" pitchFamily="34" charset="-122"/>
                <a:cs typeface="Open Sans" pitchFamily="34" charset="-120"/>
              </a:rPr>
              <a:t>Dijital dönüşüm şeffaflık ve verimliliği artıracak</a:t>
            </a:r>
            <a:endParaRPr lang="en-US" sz="1100" dirty="0"/>
          </a:p>
        </p:txBody>
      </p:sp>
      <p:sp>
        <p:nvSpPr>
          <p:cNvPr id="44" name="Shape 42"/>
          <p:cNvSpPr/>
          <p:nvPr/>
        </p:nvSpPr>
        <p:spPr>
          <a:xfrm>
            <a:off x="572095" y="6985397"/>
            <a:ext cx="13486209" cy="842963"/>
          </a:xfrm>
          <a:prstGeom prst="roundRect">
            <a:avLst>
              <a:gd name="adj" fmla="val 2565"/>
            </a:avLst>
          </a:prstGeom>
          <a:solidFill>
            <a:srgbClr val="494904"/>
          </a:solidFill>
          <a:ln/>
        </p:spPr>
      </p:sp>
      <p:pic>
        <p:nvPicPr>
          <p:cNvPr id="45" name="Image 0" descr="preencoded.png">    </p:cNvPr>
          <p:cNvPicPr>
            <a:picLocks noChangeAspect="1"/>
          </p:cNvPicPr>
          <p:nvPr/>
        </p:nvPicPr>
        <p:blipFill>
          <a:blip r:embed="rId1"/>
          <a:stretch>
            <a:fillRect/>
          </a:stretch>
        </p:blipFill>
        <p:spPr>
          <a:xfrm>
            <a:off x="716161" y="7206972"/>
            <a:ext cx="180142" cy="144066"/>
          </a:xfrm>
          <a:prstGeom prst="rect">
            <a:avLst/>
          </a:prstGeom>
        </p:spPr>
      </p:pic>
      <p:sp>
        <p:nvSpPr>
          <p:cNvPr id="46" name="Text 43"/>
          <p:cNvSpPr/>
          <p:nvPr/>
        </p:nvSpPr>
        <p:spPr>
          <a:xfrm>
            <a:off x="1040368" y="7165419"/>
            <a:ext cx="12873871" cy="461248"/>
          </a:xfrm>
          <a:prstGeom prst="rect">
            <a:avLst/>
          </a:prstGeom>
          <a:noFill/>
          <a:ln/>
        </p:spPr>
        <p:txBody>
          <a:bodyPr wrap="square" lIns="0" tIns="0" rIns="0" bIns="0" rtlCol="0" anchor="t"/>
          <a:lstStyle/>
          <a:p>
            <a:pPr algn="l" indent="0" marL="0">
              <a:lnSpc>
                <a:spcPts val="1800"/>
              </a:lnSpc>
              <a:buNone/>
            </a:pPr>
            <a:r>
              <a:rPr lang="en-US" sz="1100" b="1" dirty="0">
                <a:solidFill>
                  <a:srgbClr val="FFFFFF"/>
                </a:solidFill>
                <a:latin typeface="Open Sans" pitchFamily="34" charset="0"/>
                <a:ea typeface="Open Sans" pitchFamily="34" charset="-122"/>
                <a:cs typeface="Open Sans" pitchFamily="34" charset="-120"/>
              </a:rPr>
              <a:t>Sonuç Değerlendirmesi:</a:t>
            </a:r>
            <a:pPr algn="l" indent="0" marL="0">
              <a:lnSpc>
                <a:spcPts val="1800"/>
              </a:lnSpc>
              <a:buNone/>
            </a:pPr>
            <a:r>
              <a:rPr lang="en-US" sz="1100" dirty="0">
                <a:solidFill>
                  <a:srgbClr val="FFFFFF"/>
                </a:solidFill>
                <a:latin typeface="Open Sans" pitchFamily="34" charset="0"/>
                <a:ea typeface="Open Sans" pitchFamily="34" charset="-122"/>
                <a:cs typeface="Open Sans" pitchFamily="34" charset="-120"/>
              </a:rPr>
              <a:t> Enerji piyasalarının geleceği, teknoloji ile regülasyonun akıllı bir şekilde entegrasyonuna bağlıdır. Önerilen çözümlerin uygulanması, sadece fiyat istikrarını sağlamakla kalmayacak, aynı zamanda enerji geçişini hızlandıracak ve sürdürülebilir bir enerji ekosistemi oluşturacaktır.</a:t>
            </a:r>
            <a:endParaRPr lang="en-US" sz="11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65096" y="942975"/>
            <a:ext cx="12946499" cy="683062"/>
          </a:xfrm>
          <a:prstGeom prst="rect">
            <a:avLst/>
          </a:prstGeom>
          <a:noFill/>
          <a:ln/>
        </p:spPr>
        <p:txBody>
          <a:bodyPr wrap="none" lIns="0" tIns="0" rIns="0" bIns="0" rtlCol="0" anchor="t"/>
          <a:lstStyle/>
          <a:p>
            <a:pPr algn="l" indent="0" marL="0">
              <a:lnSpc>
                <a:spcPts val="5350"/>
              </a:lnSpc>
              <a:buNone/>
            </a:pPr>
            <a:r>
              <a:rPr lang="en-US" sz="4300" dirty="0">
                <a:solidFill>
                  <a:srgbClr val="FEFEFE"/>
                </a:solidFill>
                <a:latin typeface="Instrument Sans Medium" pitchFamily="34" charset="0"/>
                <a:ea typeface="Instrument Sans Medium" pitchFamily="34" charset="-122"/>
                <a:cs typeface="Instrument Sans Medium" pitchFamily="34" charset="-120"/>
              </a:rPr>
              <a:t>Giriş: Enerji Piyasalarında Fiyatlandırma Dinamikleri</a:t>
            </a:r>
            <a:endParaRPr lang="en-US" sz="4300" dirty="0"/>
          </a:p>
        </p:txBody>
      </p:sp>
      <p:sp>
        <p:nvSpPr>
          <p:cNvPr id="3" name="Text 1"/>
          <p:cNvSpPr/>
          <p:nvPr/>
        </p:nvSpPr>
        <p:spPr>
          <a:xfrm>
            <a:off x="765096" y="2150626"/>
            <a:ext cx="7646789" cy="1748433"/>
          </a:xfrm>
          <a:prstGeom prst="rect">
            <a:avLst/>
          </a:prstGeom>
          <a:noFill/>
          <a:ln/>
        </p:spPr>
        <p:txBody>
          <a:bodyPr wrap="square" lIns="0" tIns="0" rIns="0" bIns="0" rtlCol="0" anchor="t"/>
          <a:lstStyle/>
          <a:p>
            <a:pPr algn="l" indent="0" marL="0">
              <a:lnSpc>
                <a:spcPts val="2750"/>
              </a:lnSpc>
              <a:buNone/>
            </a:pPr>
            <a:r>
              <a:rPr lang="en-US" sz="1700" dirty="0">
                <a:solidFill>
                  <a:srgbClr val="BFBFBF"/>
                </a:solidFill>
                <a:latin typeface="Open Sans" pitchFamily="34" charset="0"/>
                <a:ea typeface="Open Sans" pitchFamily="34" charset="-122"/>
                <a:cs typeface="Open Sans" pitchFamily="34" charset="-120"/>
              </a:rPr>
              <a:t>Enerji piyasaları, modern ekonominin en kritik bileşenlerinden biridir ve fiyatlandırma mekanizmaları bu piyasaların sağlıklı işleyişinin temel taşını oluşturur. Küresel enerji talebi, jeopolitik gelişmeler, iklim değişikliği ve teknolojik dönüşümler, enerji fiyatlarının sürekli dalgalanmasına neden olmaktadır.</a:t>
            </a:r>
            <a:endParaRPr lang="en-US" sz="1700" dirty="0"/>
          </a:p>
        </p:txBody>
      </p:sp>
      <p:sp>
        <p:nvSpPr>
          <p:cNvPr id="4" name="Text 2"/>
          <p:cNvSpPr/>
          <p:nvPr/>
        </p:nvSpPr>
        <p:spPr>
          <a:xfrm>
            <a:off x="765096" y="4095750"/>
            <a:ext cx="7646789" cy="1748433"/>
          </a:xfrm>
          <a:prstGeom prst="rect">
            <a:avLst/>
          </a:prstGeom>
          <a:noFill/>
          <a:ln/>
        </p:spPr>
        <p:txBody>
          <a:bodyPr wrap="square" lIns="0" tIns="0" rIns="0" bIns="0" rtlCol="0" anchor="t"/>
          <a:lstStyle/>
          <a:p>
            <a:pPr algn="l" indent="0" marL="0">
              <a:lnSpc>
                <a:spcPts val="2750"/>
              </a:lnSpc>
              <a:buNone/>
            </a:pPr>
            <a:r>
              <a:rPr lang="en-US" sz="1700" dirty="0">
                <a:solidFill>
                  <a:srgbClr val="BFBFBF"/>
                </a:solidFill>
                <a:latin typeface="Open Sans" pitchFamily="34" charset="0"/>
                <a:ea typeface="Open Sans" pitchFamily="34" charset="-122"/>
                <a:cs typeface="Open Sans" pitchFamily="34" charset="-120"/>
              </a:rPr>
              <a:t>Son yıllarda gözlemlenen </a:t>
            </a:r>
            <a:pPr algn="l" indent="0" marL="0">
              <a:lnSpc>
                <a:spcPts val="2750"/>
              </a:lnSpc>
              <a:buNone/>
            </a:pPr>
            <a:r>
              <a:rPr lang="en-US" sz="1700" dirty="0">
                <a:solidFill>
                  <a:srgbClr val="000000"/>
                </a:solidFill>
                <a:highlight>
                  <a:srgbClr val="F5F547"/>
                </a:highlight>
                <a:latin typeface="Open Sans" pitchFamily="34" charset="0"/>
                <a:ea typeface="Open Sans" pitchFamily="34" charset="-122"/>
                <a:cs typeface="Open Sans" pitchFamily="34" charset="-120"/>
              </a:rPr>
              <a:t>sık ve düzensiz fiyat değişimleri</a:t>
            </a:r>
            <a:pPr algn="l" indent="0" marL="0">
              <a:lnSpc>
                <a:spcPts val="2750"/>
              </a:lnSpc>
              <a:buNone/>
            </a:pPr>
            <a:r>
              <a:rPr lang="en-US" sz="1700" dirty="0">
                <a:solidFill>
                  <a:srgbClr val="BFBFBF"/>
                </a:solidFill>
                <a:latin typeface="Open Sans" pitchFamily="34" charset="0"/>
                <a:ea typeface="Open Sans" pitchFamily="34" charset="-122"/>
                <a:cs typeface="Open Sans" pitchFamily="34" charset="-120"/>
              </a:rPr>
              <a:t>, piyasa katılımcıları için öngörülebilirliği azaltmakta ve operasyonel zorluklar yaratmaktadır. Bu anomali, sadece enerji üreticilerini ve tedarikçilerini değil, aynı zamanda sanayi kuruluşlarını ve nihai tüketicileri de doğrudan etkilemektedir.</a:t>
            </a:r>
            <a:endParaRPr lang="en-US" sz="1700" dirty="0"/>
          </a:p>
        </p:txBody>
      </p:sp>
      <p:sp>
        <p:nvSpPr>
          <p:cNvPr id="5" name="Text 3"/>
          <p:cNvSpPr/>
          <p:nvPr/>
        </p:nvSpPr>
        <p:spPr>
          <a:xfrm>
            <a:off x="765096" y="6040874"/>
            <a:ext cx="7646789" cy="1049060"/>
          </a:xfrm>
          <a:prstGeom prst="rect">
            <a:avLst/>
          </a:prstGeom>
          <a:noFill/>
          <a:ln/>
        </p:spPr>
        <p:txBody>
          <a:bodyPr wrap="square" lIns="0" tIns="0" rIns="0" bIns="0" rtlCol="0" anchor="t"/>
          <a:lstStyle/>
          <a:p>
            <a:pPr algn="l" indent="0" marL="0">
              <a:lnSpc>
                <a:spcPts val="2750"/>
              </a:lnSpc>
              <a:buNone/>
            </a:pPr>
            <a:r>
              <a:rPr lang="en-US" sz="1700" dirty="0">
                <a:solidFill>
                  <a:srgbClr val="BFBFBF"/>
                </a:solidFill>
                <a:latin typeface="Open Sans" pitchFamily="34" charset="0"/>
                <a:ea typeface="Open Sans" pitchFamily="34" charset="-122"/>
                <a:cs typeface="Open Sans" pitchFamily="34" charset="-120"/>
              </a:rPr>
              <a:t>Bu doküman, enerji fiyatlandırma parametrelerindeki anormal değişim kalıplarını detaylı bir şekilde inceleyerek, sorunun kökenlerini, etkilerini ve çözüm yollarını kapsamlı bir perspektifle ele almaktadır.</a:t>
            </a:r>
            <a:endParaRPr lang="en-US" sz="1700" dirty="0"/>
          </a:p>
        </p:txBody>
      </p:sp>
      <p:sp>
        <p:nvSpPr>
          <p:cNvPr id="6" name="Text 4"/>
          <p:cNvSpPr/>
          <p:nvPr/>
        </p:nvSpPr>
        <p:spPr>
          <a:xfrm>
            <a:off x="8952667" y="2309098"/>
            <a:ext cx="4920139" cy="721281"/>
          </a:xfrm>
          <a:prstGeom prst="rect">
            <a:avLst/>
          </a:prstGeom>
          <a:noFill/>
          <a:ln/>
        </p:spPr>
        <p:txBody>
          <a:bodyPr wrap="none" lIns="0" tIns="0" rIns="0" bIns="0" rtlCol="0" anchor="t"/>
          <a:lstStyle/>
          <a:p>
            <a:pPr algn="ctr" indent="0" marL="0">
              <a:lnSpc>
                <a:spcPts val="5650"/>
              </a:lnSpc>
              <a:buNone/>
            </a:pPr>
            <a:r>
              <a:rPr lang="en-US" sz="5650" dirty="0">
                <a:solidFill>
                  <a:srgbClr val="BFBFBF"/>
                </a:solidFill>
                <a:latin typeface="Instrument Sans Medium" pitchFamily="34" charset="0"/>
                <a:ea typeface="Instrument Sans Medium" pitchFamily="34" charset="-122"/>
                <a:cs typeface="Instrument Sans Medium" pitchFamily="34" charset="-120"/>
              </a:rPr>
              <a:t>47%</a:t>
            </a:r>
            <a:endParaRPr lang="en-US" sz="5650" dirty="0"/>
          </a:p>
        </p:txBody>
      </p:sp>
      <p:sp>
        <p:nvSpPr>
          <p:cNvPr id="7" name="Text 5"/>
          <p:cNvSpPr/>
          <p:nvPr/>
        </p:nvSpPr>
        <p:spPr>
          <a:xfrm>
            <a:off x="10046494" y="3303627"/>
            <a:ext cx="2732484" cy="341471"/>
          </a:xfrm>
          <a:prstGeom prst="rect">
            <a:avLst/>
          </a:prstGeom>
          <a:noFill/>
          <a:ln/>
        </p:spPr>
        <p:txBody>
          <a:bodyPr wrap="none" lIns="0" tIns="0" rIns="0" bIns="0" rtlCol="0" anchor="t"/>
          <a:lstStyle/>
          <a:p>
            <a:pPr algn="ctr" indent="0" marL="0">
              <a:lnSpc>
                <a:spcPts val="2650"/>
              </a:lnSpc>
              <a:buNone/>
            </a:pPr>
            <a:r>
              <a:rPr lang="en-US" sz="2150" dirty="0">
                <a:solidFill>
                  <a:srgbClr val="BFBFBF"/>
                </a:solidFill>
                <a:latin typeface="Instrument Sans Medium" pitchFamily="34" charset="0"/>
                <a:ea typeface="Instrument Sans Medium" pitchFamily="34" charset="-122"/>
                <a:cs typeface="Instrument Sans Medium" pitchFamily="34" charset="-120"/>
              </a:rPr>
              <a:t>Fiyat Volatilitesi</a:t>
            </a:r>
            <a:endParaRPr lang="en-US" sz="2150" dirty="0"/>
          </a:p>
        </p:txBody>
      </p:sp>
      <p:sp>
        <p:nvSpPr>
          <p:cNvPr id="8" name="Text 6"/>
          <p:cNvSpPr/>
          <p:nvPr/>
        </p:nvSpPr>
        <p:spPr>
          <a:xfrm>
            <a:off x="8952667" y="3863697"/>
            <a:ext cx="4920139" cy="349687"/>
          </a:xfrm>
          <a:prstGeom prst="rect">
            <a:avLst/>
          </a:prstGeom>
          <a:noFill/>
          <a:ln/>
        </p:spPr>
        <p:txBody>
          <a:bodyPr wrap="none" lIns="0" tIns="0" rIns="0" bIns="0" rtlCol="0" anchor="t"/>
          <a:lstStyle/>
          <a:p>
            <a:pPr algn="ctr" indent="0" marL="0">
              <a:lnSpc>
                <a:spcPts val="2750"/>
              </a:lnSpc>
              <a:buNone/>
            </a:pPr>
            <a:r>
              <a:rPr lang="en-US" sz="1700" dirty="0">
                <a:solidFill>
                  <a:srgbClr val="BFBFBF"/>
                </a:solidFill>
                <a:latin typeface="Open Sans" pitchFamily="34" charset="0"/>
                <a:ea typeface="Open Sans" pitchFamily="34" charset="-122"/>
                <a:cs typeface="Open Sans" pitchFamily="34" charset="-120"/>
              </a:rPr>
              <a:t>Son 3 yılda artış</a:t>
            </a:r>
            <a:endParaRPr lang="en-US" sz="1700" dirty="0"/>
          </a:p>
        </p:txBody>
      </p:sp>
      <p:sp>
        <p:nvSpPr>
          <p:cNvPr id="9" name="Text 7"/>
          <p:cNvSpPr/>
          <p:nvPr/>
        </p:nvSpPr>
        <p:spPr>
          <a:xfrm>
            <a:off x="8952667" y="4759881"/>
            <a:ext cx="4920139" cy="721281"/>
          </a:xfrm>
          <a:prstGeom prst="rect">
            <a:avLst/>
          </a:prstGeom>
          <a:noFill/>
          <a:ln/>
        </p:spPr>
        <p:txBody>
          <a:bodyPr wrap="none" lIns="0" tIns="0" rIns="0" bIns="0" rtlCol="0" anchor="t"/>
          <a:lstStyle/>
          <a:p>
            <a:pPr algn="ctr" indent="0" marL="0">
              <a:lnSpc>
                <a:spcPts val="5650"/>
              </a:lnSpc>
              <a:buNone/>
            </a:pPr>
            <a:r>
              <a:rPr lang="en-US" sz="5650" dirty="0">
                <a:solidFill>
                  <a:srgbClr val="BFBFBF"/>
                </a:solidFill>
                <a:latin typeface="Instrument Sans Medium" pitchFamily="34" charset="0"/>
                <a:ea typeface="Instrument Sans Medium" pitchFamily="34" charset="-122"/>
                <a:cs typeface="Instrument Sans Medium" pitchFamily="34" charset="-120"/>
              </a:rPr>
              <a:t>156</a:t>
            </a:r>
            <a:endParaRPr lang="en-US" sz="5650" dirty="0"/>
          </a:p>
        </p:txBody>
      </p:sp>
      <p:sp>
        <p:nvSpPr>
          <p:cNvPr id="10" name="Text 8"/>
          <p:cNvSpPr/>
          <p:nvPr/>
        </p:nvSpPr>
        <p:spPr>
          <a:xfrm>
            <a:off x="10046494" y="5754410"/>
            <a:ext cx="2732484" cy="341471"/>
          </a:xfrm>
          <a:prstGeom prst="rect">
            <a:avLst/>
          </a:prstGeom>
          <a:noFill/>
          <a:ln/>
        </p:spPr>
        <p:txBody>
          <a:bodyPr wrap="none" lIns="0" tIns="0" rIns="0" bIns="0" rtlCol="0" anchor="t"/>
          <a:lstStyle/>
          <a:p>
            <a:pPr algn="ctr" indent="0" marL="0">
              <a:lnSpc>
                <a:spcPts val="2650"/>
              </a:lnSpc>
              <a:buNone/>
            </a:pPr>
            <a:r>
              <a:rPr lang="en-US" sz="2150" dirty="0">
                <a:solidFill>
                  <a:srgbClr val="BFBFBF"/>
                </a:solidFill>
                <a:latin typeface="Instrument Sans Medium" pitchFamily="34" charset="0"/>
                <a:ea typeface="Instrument Sans Medium" pitchFamily="34" charset="-122"/>
                <a:cs typeface="Instrument Sans Medium" pitchFamily="34" charset="-120"/>
              </a:rPr>
              <a:t>Değişim Sayısı</a:t>
            </a:r>
            <a:endParaRPr lang="en-US" sz="2150" dirty="0"/>
          </a:p>
        </p:txBody>
      </p:sp>
      <p:sp>
        <p:nvSpPr>
          <p:cNvPr id="11" name="Text 9"/>
          <p:cNvSpPr/>
          <p:nvPr/>
        </p:nvSpPr>
        <p:spPr>
          <a:xfrm>
            <a:off x="8952667" y="6314480"/>
            <a:ext cx="4920139" cy="349687"/>
          </a:xfrm>
          <a:prstGeom prst="rect">
            <a:avLst/>
          </a:prstGeom>
          <a:noFill/>
          <a:ln/>
        </p:spPr>
        <p:txBody>
          <a:bodyPr wrap="none" lIns="0" tIns="0" rIns="0" bIns="0" rtlCol="0" anchor="t"/>
          <a:lstStyle/>
          <a:p>
            <a:pPr algn="ctr" indent="0" marL="0">
              <a:lnSpc>
                <a:spcPts val="2750"/>
              </a:lnSpc>
              <a:buNone/>
            </a:pPr>
            <a:r>
              <a:rPr lang="en-US" sz="1700" dirty="0">
                <a:solidFill>
                  <a:srgbClr val="BFBFBF"/>
                </a:solidFill>
                <a:latin typeface="Open Sans" pitchFamily="34" charset="0"/>
                <a:ea typeface="Open Sans" pitchFamily="34" charset="-122"/>
                <a:cs typeface="Open Sans" pitchFamily="34" charset="-120"/>
              </a:rPr>
              <a:t>Yıllık ortalama</a:t>
            </a:r>
            <a:endParaRPr lang="en-US" sz="17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10089" y="651867"/>
            <a:ext cx="10984111" cy="634008"/>
          </a:xfrm>
          <a:prstGeom prst="rect">
            <a:avLst/>
          </a:prstGeom>
          <a:noFill/>
          <a:ln/>
        </p:spPr>
        <p:txBody>
          <a:bodyPr wrap="none" lIns="0" tIns="0" rIns="0" bIns="0" rtlCol="0" anchor="t"/>
          <a:lstStyle/>
          <a:p>
            <a:pPr algn="l" indent="0" marL="0">
              <a:lnSpc>
                <a:spcPts val="4950"/>
              </a:lnSpc>
              <a:buNone/>
            </a:pPr>
            <a:r>
              <a:rPr lang="en-US" sz="3950" dirty="0">
                <a:solidFill>
                  <a:srgbClr val="FEFEFE"/>
                </a:solidFill>
                <a:latin typeface="Instrument Sans Medium" pitchFamily="34" charset="0"/>
                <a:ea typeface="Instrument Sans Medium" pitchFamily="34" charset="-122"/>
                <a:cs typeface="Instrument Sans Medium" pitchFamily="34" charset="-120"/>
              </a:rPr>
              <a:t>Senaryo Tanımı: Beklenmedik Değişim Kalıpları</a:t>
            </a:r>
            <a:endParaRPr lang="en-US" sz="3950" dirty="0"/>
          </a:p>
        </p:txBody>
      </p:sp>
      <p:sp>
        <p:nvSpPr>
          <p:cNvPr id="3" name="Text 1"/>
          <p:cNvSpPr/>
          <p:nvPr/>
        </p:nvSpPr>
        <p:spPr>
          <a:xfrm>
            <a:off x="710089" y="1691640"/>
            <a:ext cx="13210223" cy="649129"/>
          </a:xfrm>
          <a:prstGeom prst="rect">
            <a:avLst/>
          </a:prstGeom>
          <a:noFill/>
          <a:ln/>
        </p:spPr>
        <p:txBody>
          <a:bodyPr wrap="square" lIns="0" tIns="0" rIns="0" bIns="0" rtlCol="0" anchor="t"/>
          <a:lstStyle/>
          <a:p>
            <a:pPr algn="l" indent="0" marL="0">
              <a:lnSpc>
                <a:spcPts val="2550"/>
              </a:lnSpc>
              <a:buNone/>
            </a:pPr>
            <a:r>
              <a:rPr lang="en-US" sz="1550" dirty="0">
                <a:solidFill>
                  <a:srgbClr val="BFBFBF"/>
                </a:solidFill>
                <a:latin typeface="Open Sans" pitchFamily="34" charset="0"/>
                <a:ea typeface="Open Sans" pitchFamily="34" charset="-122"/>
                <a:cs typeface="Open Sans" pitchFamily="34" charset="-120"/>
              </a:rPr>
              <a:t>Enerji fiyatlandırma parametrelerindeki anormal değişim senaryoları, piyasa dinamiklerinin karmaşık etkileşimlerinden kaynaklanmaktadır. Geleneksel fiyatlandırma modellerinin öngöremediği bu değişimler, sistematik olmayan bir yapı sergilemektedir.</a:t>
            </a:r>
            <a:endParaRPr lang="en-US" sz="1550" dirty="0"/>
          </a:p>
        </p:txBody>
      </p:sp>
      <p:sp>
        <p:nvSpPr>
          <p:cNvPr id="4" name="Shape 2"/>
          <p:cNvSpPr/>
          <p:nvPr/>
        </p:nvSpPr>
        <p:spPr>
          <a:xfrm>
            <a:off x="7303770" y="2569012"/>
            <a:ext cx="22860" cy="5008602"/>
          </a:xfrm>
          <a:prstGeom prst="roundRect">
            <a:avLst>
              <a:gd name="adj" fmla="val 133132"/>
            </a:avLst>
          </a:prstGeom>
          <a:solidFill>
            <a:srgbClr val="575757"/>
          </a:solidFill>
          <a:ln/>
        </p:spPr>
      </p:sp>
      <p:sp>
        <p:nvSpPr>
          <p:cNvPr id="5" name="Shape 3"/>
          <p:cNvSpPr/>
          <p:nvPr/>
        </p:nvSpPr>
        <p:spPr>
          <a:xfrm>
            <a:off x="6501170" y="2785824"/>
            <a:ext cx="608648" cy="22860"/>
          </a:xfrm>
          <a:prstGeom prst="roundRect">
            <a:avLst>
              <a:gd name="adj" fmla="val 133132"/>
            </a:avLst>
          </a:prstGeom>
          <a:solidFill>
            <a:srgbClr val="575757"/>
          </a:solidFill>
          <a:ln/>
        </p:spPr>
      </p:sp>
      <p:sp>
        <p:nvSpPr>
          <p:cNvPr id="6" name="Shape 4"/>
          <p:cNvSpPr/>
          <p:nvPr/>
        </p:nvSpPr>
        <p:spPr>
          <a:xfrm>
            <a:off x="7086957" y="2569012"/>
            <a:ext cx="456486" cy="456486"/>
          </a:xfrm>
          <a:prstGeom prst="roundRect">
            <a:avLst>
              <a:gd name="adj" fmla="val 6667"/>
            </a:avLst>
          </a:prstGeom>
          <a:solidFill>
            <a:srgbClr val="3E3E3E"/>
          </a:solidFill>
          <a:ln/>
        </p:spPr>
      </p:sp>
      <p:sp>
        <p:nvSpPr>
          <p:cNvPr id="7" name="Text 5"/>
          <p:cNvSpPr/>
          <p:nvPr/>
        </p:nvSpPr>
        <p:spPr>
          <a:xfrm>
            <a:off x="7163038" y="2607052"/>
            <a:ext cx="304324" cy="380405"/>
          </a:xfrm>
          <a:prstGeom prst="rect">
            <a:avLst/>
          </a:prstGeom>
          <a:noFill/>
          <a:ln/>
        </p:spPr>
        <p:txBody>
          <a:bodyPr wrap="none" lIns="0" tIns="0" rIns="0" bIns="0" rtlCol="0" anchor="t"/>
          <a:lstStyle/>
          <a:p>
            <a:pPr algn="ctr" indent="0" marL="0">
              <a:lnSpc>
                <a:spcPts val="2350"/>
              </a:lnSpc>
              <a:buNone/>
            </a:pPr>
            <a:r>
              <a:rPr lang="en-US" sz="2350" dirty="0">
                <a:solidFill>
                  <a:srgbClr val="BFBFBF"/>
                </a:solidFill>
                <a:latin typeface="Instrument Sans Medium" pitchFamily="34" charset="0"/>
                <a:ea typeface="Instrument Sans Medium" pitchFamily="34" charset="-122"/>
                <a:cs typeface="Instrument Sans Medium" pitchFamily="34" charset="-120"/>
              </a:rPr>
              <a:t>1</a:t>
            </a:r>
            <a:endParaRPr lang="en-US" sz="2350" dirty="0"/>
          </a:p>
        </p:txBody>
      </p:sp>
      <p:sp>
        <p:nvSpPr>
          <p:cNvPr id="8" name="Text 6"/>
          <p:cNvSpPr/>
          <p:nvPr/>
        </p:nvSpPr>
        <p:spPr>
          <a:xfrm>
            <a:off x="3764637" y="2638663"/>
            <a:ext cx="2536150" cy="316944"/>
          </a:xfrm>
          <a:prstGeom prst="rect">
            <a:avLst/>
          </a:prstGeom>
          <a:noFill/>
          <a:ln/>
        </p:spPr>
        <p:txBody>
          <a:bodyPr wrap="none" lIns="0" tIns="0" rIns="0" bIns="0" rtlCol="0" anchor="t"/>
          <a:lstStyle/>
          <a:p>
            <a:pPr algn="r" indent="0" marL="0">
              <a:lnSpc>
                <a:spcPts val="2450"/>
              </a:lnSpc>
              <a:buNone/>
            </a:pPr>
            <a:r>
              <a:rPr lang="en-US" sz="1950" dirty="0">
                <a:solidFill>
                  <a:srgbClr val="BFBFBF"/>
                </a:solidFill>
                <a:latin typeface="Instrument Sans Medium" pitchFamily="34" charset="0"/>
                <a:ea typeface="Instrument Sans Medium" pitchFamily="34" charset="-122"/>
                <a:cs typeface="Instrument Sans Medium" pitchFamily="34" charset="-120"/>
              </a:rPr>
              <a:t>Ani Fiyat Sıçramaları</a:t>
            </a:r>
            <a:endParaRPr lang="en-US" sz="1950" dirty="0"/>
          </a:p>
        </p:txBody>
      </p:sp>
      <p:sp>
        <p:nvSpPr>
          <p:cNvPr id="9" name="Text 7"/>
          <p:cNvSpPr/>
          <p:nvPr/>
        </p:nvSpPr>
        <p:spPr>
          <a:xfrm>
            <a:off x="710089" y="3077289"/>
            <a:ext cx="5590699" cy="973693"/>
          </a:xfrm>
          <a:prstGeom prst="rect">
            <a:avLst/>
          </a:prstGeom>
          <a:noFill/>
          <a:ln/>
        </p:spPr>
        <p:txBody>
          <a:bodyPr wrap="square" lIns="0" tIns="0" rIns="0" bIns="0" rtlCol="0" anchor="t"/>
          <a:lstStyle/>
          <a:p>
            <a:pPr algn="r" indent="0" marL="0">
              <a:lnSpc>
                <a:spcPts val="2550"/>
              </a:lnSpc>
              <a:buNone/>
            </a:pPr>
            <a:r>
              <a:rPr lang="en-US" sz="1550" dirty="0">
                <a:solidFill>
                  <a:srgbClr val="BFBFBF"/>
                </a:solidFill>
                <a:latin typeface="Open Sans" pitchFamily="34" charset="0"/>
                <a:ea typeface="Open Sans" pitchFamily="34" charset="-122"/>
                <a:cs typeface="Open Sans" pitchFamily="34" charset="-120"/>
              </a:rPr>
              <a:t>Beklenmeyen arz kesintileri, jeopolitik krizler veya aşırı hava olayları nedeniyle fiyatlarda %30-50 arasında ani artışlar gözlemlenmektedir.</a:t>
            </a:r>
            <a:endParaRPr lang="en-US" sz="1550" dirty="0"/>
          </a:p>
        </p:txBody>
      </p:sp>
      <p:sp>
        <p:nvSpPr>
          <p:cNvPr id="10" name="Shape 8"/>
          <p:cNvSpPr/>
          <p:nvPr/>
        </p:nvSpPr>
        <p:spPr>
          <a:xfrm>
            <a:off x="7520583" y="4003119"/>
            <a:ext cx="608648" cy="22860"/>
          </a:xfrm>
          <a:prstGeom prst="roundRect">
            <a:avLst>
              <a:gd name="adj" fmla="val 133132"/>
            </a:avLst>
          </a:prstGeom>
          <a:solidFill>
            <a:srgbClr val="575757"/>
          </a:solidFill>
          <a:ln/>
        </p:spPr>
      </p:sp>
      <p:sp>
        <p:nvSpPr>
          <p:cNvPr id="11" name="Shape 9"/>
          <p:cNvSpPr/>
          <p:nvPr/>
        </p:nvSpPr>
        <p:spPr>
          <a:xfrm>
            <a:off x="7086957" y="3786307"/>
            <a:ext cx="456486" cy="456486"/>
          </a:xfrm>
          <a:prstGeom prst="roundRect">
            <a:avLst>
              <a:gd name="adj" fmla="val 6667"/>
            </a:avLst>
          </a:prstGeom>
          <a:solidFill>
            <a:srgbClr val="3E3E3E"/>
          </a:solidFill>
          <a:ln/>
        </p:spPr>
      </p:sp>
      <p:sp>
        <p:nvSpPr>
          <p:cNvPr id="12" name="Text 10"/>
          <p:cNvSpPr/>
          <p:nvPr/>
        </p:nvSpPr>
        <p:spPr>
          <a:xfrm>
            <a:off x="7163038" y="3824347"/>
            <a:ext cx="304324" cy="380405"/>
          </a:xfrm>
          <a:prstGeom prst="rect">
            <a:avLst/>
          </a:prstGeom>
          <a:noFill/>
          <a:ln/>
        </p:spPr>
        <p:txBody>
          <a:bodyPr wrap="none" lIns="0" tIns="0" rIns="0" bIns="0" rtlCol="0" anchor="t"/>
          <a:lstStyle/>
          <a:p>
            <a:pPr algn="ctr" indent="0" marL="0">
              <a:lnSpc>
                <a:spcPts val="2350"/>
              </a:lnSpc>
              <a:buNone/>
            </a:pPr>
            <a:r>
              <a:rPr lang="en-US" sz="2350" dirty="0">
                <a:solidFill>
                  <a:srgbClr val="BFBFBF"/>
                </a:solidFill>
                <a:latin typeface="Instrument Sans Medium" pitchFamily="34" charset="0"/>
                <a:ea typeface="Instrument Sans Medium" pitchFamily="34" charset="-122"/>
                <a:cs typeface="Instrument Sans Medium" pitchFamily="34" charset="-120"/>
              </a:rPr>
              <a:t>2</a:t>
            </a:r>
            <a:endParaRPr lang="en-US" sz="2350" dirty="0"/>
          </a:p>
        </p:txBody>
      </p:sp>
      <p:sp>
        <p:nvSpPr>
          <p:cNvPr id="13" name="Text 11"/>
          <p:cNvSpPr/>
          <p:nvPr/>
        </p:nvSpPr>
        <p:spPr>
          <a:xfrm>
            <a:off x="8329613" y="3855958"/>
            <a:ext cx="2980968" cy="316944"/>
          </a:xfrm>
          <a:prstGeom prst="rect">
            <a:avLst/>
          </a:prstGeom>
          <a:noFill/>
          <a:ln/>
        </p:spPr>
        <p:txBody>
          <a:bodyPr wrap="none" lIns="0" tIns="0" rIns="0" bIns="0" rtlCol="0" anchor="t"/>
          <a:lstStyle/>
          <a:p>
            <a:pPr algn="l" indent="0" marL="0">
              <a:lnSpc>
                <a:spcPts val="2450"/>
              </a:lnSpc>
              <a:buNone/>
            </a:pPr>
            <a:r>
              <a:rPr lang="en-US" sz="1950" dirty="0">
                <a:solidFill>
                  <a:srgbClr val="BFBFBF"/>
                </a:solidFill>
                <a:latin typeface="Instrument Sans Medium" pitchFamily="34" charset="0"/>
                <a:ea typeface="Instrument Sans Medium" pitchFamily="34" charset="-122"/>
                <a:cs typeface="Instrument Sans Medium" pitchFamily="34" charset="-120"/>
              </a:rPr>
              <a:t>Kısa Süreli Dalgalanmalar</a:t>
            </a:r>
            <a:endParaRPr lang="en-US" sz="1950" dirty="0"/>
          </a:p>
        </p:txBody>
      </p:sp>
      <p:sp>
        <p:nvSpPr>
          <p:cNvPr id="14" name="Text 12"/>
          <p:cNvSpPr/>
          <p:nvPr/>
        </p:nvSpPr>
        <p:spPr>
          <a:xfrm>
            <a:off x="8329613" y="4294584"/>
            <a:ext cx="5590699" cy="973693"/>
          </a:xfrm>
          <a:prstGeom prst="rect">
            <a:avLst/>
          </a:prstGeom>
          <a:noFill/>
          <a:ln/>
        </p:spPr>
        <p:txBody>
          <a:bodyPr wrap="square" lIns="0" tIns="0" rIns="0" bIns="0" rtlCol="0" anchor="t"/>
          <a:lstStyle/>
          <a:p>
            <a:pPr algn="l" indent="0" marL="0">
              <a:lnSpc>
                <a:spcPts val="2550"/>
              </a:lnSpc>
              <a:buNone/>
            </a:pPr>
            <a:r>
              <a:rPr lang="en-US" sz="1550" dirty="0">
                <a:solidFill>
                  <a:srgbClr val="BFBFBF"/>
                </a:solidFill>
                <a:latin typeface="Open Sans" pitchFamily="34" charset="0"/>
                <a:ea typeface="Open Sans" pitchFamily="34" charset="-122"/>
                <a:cs typeface="Open Sans" pitchFamily="34" charset="-120"/>
              </a:rPr>
              <a:t>Günlük veya saatlik bazda tekrarlayan fiyat değişimleri, özellikle spot piyasalarda likidite sorunlarına ve spekülasyonlara bağlı olarak ortaya çıkmaktadır.</a:t>
            </a:r>
            <a:endParaRPr lang="en-US" sz="1550" dirty="0"/>
          </a:p>
        </p:txBody>
      </p:sp>
      <p:sp>
        <p:nvSpPr>
          <p:cNvPr id="15" name="Shape 13"/>
          <p:cNvSpPr/>
          <p:nvPr/>
        </p:nvSpPr>
        <p:spPr>
          <a:xfrm>
            <a:off x="6501170" y="5052298"/>
            <a:ext cx="608648" cy="22860"/>
          </a:xfrm>
          <a:prstGeom prst="roundRect">
            <a:avLst>
              <a:gd name="adj" fmla="val 133132"/>
            </a:avLst>
          </a:prstGeom>
          <a:solidFill>
            <a:srgbClr val="575757"/>
          </a:solidFill>
          <a:ln/>
        </p:spPr>
      </p:sp>
      <p:sp>
        <p:nvSpPr>
          <p:cNvPr id="16" name="Shape 14"/>
          <p:cNvSpPr/>
          <p:nvPr/>
        </p:nvSpPr>
        <p:spPr>
          <a:xfrm>
            <a:off x="7086957" y="4835485"/>
            <a:ext cx="456486" cy="456486"/>
          </a:xfrm>
          <a:prstGeom prst="roundRect">
            <a:avLst>
              <a:gd name="adj" fmla="val 6667"/>
            </a:avLst>
          </a:prstGeom>
          <a:solidFill>
            <a:srgbClr val="3E3E3E"/>
          </a:solidFill>
          <a:ln/>
        </p:spPr>
      </p:sp>
      <p:sp>
        <p:nvSpPr>
          <p:cNvPr id="17" name="Text 15"/>
          <p:cNvSpPr/>
          <p:nvPr/>
        </p:nvSpPr>
        <p:spPr>
          <a:xfrm>
            <a:off x="7163038" y="4873526"/>
            <a:ext cx="304324" cy="380405"/>
          </a:xfrm>
          <a:prstGeom prst="rect">
            <a:avLst/>
          </a:prstGeom>
          <a:noFill/>
          <a:ln/>
        </p:spPr>
        <p:txBody>
          <a:bodyPr wrap="none" lIns="0" tIns="0" rIns="0" bIns="0" rtlCol="0" anchor="t"/>
          <a:lstStyle/>
          <a:p>
            <a:pPr algn="ctr" indent="0" marL="0">
              <a:lnSpc>
                <a:spcPts val="2350"/>
              </a:lnSpc>
              <a:buNone/>
            </a:pPr>
            <a:r>
              <a:rPr lang="en-US" sz="2350" dirty="0">
                <a:solidFill>
                  <a:srgbClr val="BFBFBF"/>
                </a:solidFill>
                <a:latin typeface="Instrument Sans Medium" pitchFamily="34" charset="0"/>
                <a:ea typeface="Instrument Sans Medium" pitchFamily="34" charset="-122"/>
                <a:cs typeface="Instrument Sans Medium" pitchFamily="34" charset="-120"/>
              </a:rPr>
              <a:t>3</a:t>
            </a:r>
            <a:endParaRPr lang="en-US" sz="2350" dirty="0"/>
          </a:p>
        </p:txBody>
      </p:sp>
      <p:sp>
        <p:nvSpPr>
          <p:cNvPr id="18" name="Text 16"/>
          <p:cNvSpPr/>
          <p:nvPr/>
        </p:nvSpPr>
        <p:spPr>
          <a:xfrm>
            <a:off x="3764637" y="4905137"/>
            <a:ext cx="2536150" cy="316944"/>
          </a:xfrm>
          <a:prstGeom prst="rect">
            <a:avLst/>
          </a:prstGeom>
          <a:noFill/>
          <a:ln/>
        </p:spPr>
        <p:txBody>
          <a:bodyPr wrap="none" lIns="0" tIns="0" rIns="0" bIns="0" rtlCol="0" anchor="t"/>
          <a:lstStyle/>
          <a:p>
            <a:pPr algn="r" indent="0" marL="0">
              <a:lnSpc>
                <a:spcPts val="2450"/>
              </a:lnSpc>
              <a:buNone/>
            </a:pPr>
            <a:r>
              <a:rPr lang="en-US" sz="1950" dirty="0">
                <a:solidFill>
                  <a:srgbClr val="BFBFBF"/>
                </a:solidFill>
                <a:latin typeface="Instrument Sans Medium" pitchFamily="34" charset="0"/>
                <a:ea typeface="Instrument Sans Medium" pitchFamily="34" charset="-122"/>
                <a:cs typeface="Instrument Sans Medium" pitchFamily="34" charset="-120"/>
              </a:rPr>
              <a:t>Sezonsal Anomaliler</a:t>
            </a:r>
            <a:endParaRPr lang="en-US" sz="1950" dirty="0"/>
          </a:p>
        </p:txBody>
      </p:sp>
      <p:sp>
        <p:nvSpPr>
          <p:cNvPr id="19" name="Text 17"/>
          <p:cNvSpPr/>
          <p:nvPr/>
        </p:nvSpPr>
        <p:spPr>
          <a:xfrm>
            <a:off x="710089" y="5343763"/>
            <a:ext cx="5590699" cy="973693"/>
          </a:xfrm>
          <a:prstGeom prst="rect">
            <a:avLst/>
          </a:prstGeom>
          <a:noFill/>
          <a:ln/>
        </p:spPr>
        <p:txBody>
          <a:bodyPr wrap="square" lIns="0" tIns="0" rIns="0" bIns="0" rtlCol="0" anchor="t"/>
          <a:lstStyle/>
          <a:p>
            <a:pPr algn="r" indent="0" marL="0">
              <a:lnSpc>
                <a:spcPts val="2550"/>
              </a:lnSpc>
              <a:buNone/>
            </a:pPr>
            <a:r>
              <a:rPr lang="en-US" sz="1550" dirty="0">
                <a:solidFill>
                  <a:srgbClr val="BFBFBF"/>
                </a:solidFill>
                <a:latin typeface="Open Sans" pitchFamily="34" charset="0"/>
                <a:ea typeface="Open Sans" pitchFamily="34" charset="-122"/>
                <a:cs typeface="Open Sans" pitchFamily="34" charset="-120"/>
              </a:rPr>
              <a:t>Beklenen mevsimsel kalıpların dışında gerçekleşen fiyat hareketleri, iklim değişikliğinin öngörülemez etkileriyle birleşmektedir.</a:t>
            </a:r>
            <a:endParaRPr lang="en-US" sz="1550" dirty="0"/>
          </a:p>
        </p:txBody>
      </p:sp>
      <p:sp>
        <p:nvSpPr>
          <p:cNvPr id="20" name="Shape 18"/>
          <p:cNvSpPr/>
          <p:nvPr/>
        </p:nvSpPr>
        <p:spPr>
          <a:xfrm>
            <a:off x="7520583" y="6101596"/>
            <a:ext cx="608648" cy="22860"/>
          </a:xfrm>
          <a:prstGeom prst="roundRect">
            <a:avLst>
              <a:gd name="adj" fmla="val 133132"/>
            </a:avLst>
          </a:prstGeom>
          <a:solidFill>
            <a:srgbClr val="575757"/>
          </a:solidFill>
          <a:ln/>
        </p:spPr>
      </p:sp>
      <p:sp>
        <p:nvSpPr>
          <p:cNvPr id="21" name="Shape 19"/>
          <p:cNvSpPr/>
          <p:nvPr/>
        </p:nvSpPr>
        <p:spPr>
          <a:xfrm>
            <a:off x="7086957" y="5884783"/>
            <a:ext cx="456486" cy="456486"/>
          </a:xfrm>
          <a:prstGeom prst="roundRect">
            <a:avLst>
              <a:gd name="adj" fmla="val 6667"/>
            </a:avLst>
          </a:prstGeom>
          <a:solidFill>
            <a:srgbClr val="3E3E3E"/>
          </a:solidFill>
          <a:ln/>
        </p:spPr>
      </p:sp>
      <p:sp>
        <p:nvSpPr>
          <p:cNvPr id="22" name="Text 20"/>
          <p:cNvSpPr/>
          <p:nvPr/>
        </p:nvSpPr>
        <p:spPr>
          <a:xfrm>
            <a:off x="7163038" y="5922824"/>
            <a:ext cx="304324" cy="380405"/>
          </a:xfrm>
          <a:prstGeom prst="rect">
            <a:avLst/>
          </a:prstGeom>
          <a:noFill/>
          <a:ln/>
        </p:spPr>
        <p:txBody>
          <a:bodyPr wrap="none" lIns="0" tIns="0" rIns="0" bIns="0" rtlCol="0" anchor="t"/>
          <a:lstStyle/>
          <a:p>
            <a:pPr algn="ctr" indent="0" marL="0">
              <a:lnSpc>
                <a:spcPts val="2350"/>
              </a:lnSpc>
              <a:buNone/>
            </a:pPr>
            <a:r>
              <a:rPr lang="en-US" sz="2350" dirty="0">
                <a:solidFill>
                  <a:srgbClr val="BFBFBF"/>
                </a:solidFill>
                <a:latin typeface="Instrument Sans Medium" pitchFamily="34" charset="0"/>
                <a:ea typeface="Instrument Sans Medium" pitchFamily="34" charset="-122"/>
                <a:cs typeface="Instrument Sans Medium" pitchFamily="34" charset="-120"/>
              </a:rPr>
              <a:t>4</a:t>
            </a:r>
            <a:endParaRPr lang="en-US" sz="2350" dirty="0"/>
          </a:p>
        </p:txBody>
      </p:sp>
      <p:sp>
        <p:nvSpPr>
          <p:cNvPr id="23" name="Text 21"/>
          <p:cNvSpPr/>
          <p:nvPr/>
        </p:nvSpPr>
        <p:spPr>
          <a:xfrm>
            <a:off x="8329613" y="5954435"/>
            <a:ext cx="2536150" cy="316944"/>
          </a:xfrm>
          <a:prstGeom prst="rect">
            <a:avLst/>
          </a:prstGeom>
          <a:noFill/>
          <a:ln/>
        </p:spPr>
        <p:txBody>
          <a:bodyPr wrap="none" lIns="0" tIns="0" rIns="0" bIns="0" rtlCol="0" anchor="t"/>
          <a:lstStyle/>
          <a:p>
            <a:pPr algn="l" indent="0" marL="0">
              <a:lnSpc>
                <a:spcPts val="2450"/>
              </a:lnSpc>
              <a:buNone/>
            </a:pPr>
            <a:r>
              <a:rPr lang="en-US" sz="1950" dirty="0">
                <a:solidFill>
                  <a:srgbClr val="BFBFBF"/>
                </a:solidFill>
                <a:latin typeface="Instrument Sans Medium" pitchFamily="34" charset="0"/>
                <a:ea typeface="Instrument Sans Medium" pitchFamily="34" charset="-122"/>
                <a:cs typeface="Instrument Sans Medium" pitchFamily="34" charset="-120"/>
              </a:rPr>
              <a:t>Regülasyon Etkileri</a:t>
            </a:r>
            <a:endParaRPr lang="en-US" sz="1950" dirty="0"/>
          </a:p>
        </p:txBody>
      </p:sp>
      <p:sp>
        <p:nvSpPr>
          <p:cNvPr id="24" name="Text 22"/>
          <p:cNvSpPr/>
          <p:nvPr/>
        </p:nvSpPr>
        <p:spPr>
          <a:xfrm>
            <a:off x="8329613" y="6393061"/>
            <a:ext cx="5590699" cy="973693"/>
          </a:xfrm>
          <a:prstGeom prst="rect">
            <a:avLst/>
          </a:prstGeom>
          <a:noFill/>
          <a:ln/>
        </p:spPr>
        <p:txBody>
          <a:bodyPr wrap="square" lIns="0" tIns="0" rIns="0" bIns="0" rtlCol="0" anchor="t"/>
          <a:lstStyle/>
          <a:p>
            <a:pPr algn="l" indent="0" marL="0">
              <a:lnSpc>
                <a:spcPts val="2550"/>
              </a:lnSpc>
              <a:buNone/>
            </a:pPr>
            <a:r>
              <a:rPr lang="en-US" sz="1550" dirty="0">
                <a:solidFill>
                  <a:srgbClr val="BFBFBF"/>
                </a:solidFill>
                <a:latin typeface="Open Sans" pitchFamily="34" charset="0"/>
                <a:ea typeface="Open Sans" pitchFamily="34" charset="-122"/>
                <a:cs typeface="Open Sans" pitchFamily="34" charset="-120"/>
              </a:rPr>
              <a:t>Düzenleyici kurumların ani politika değişiklikleri ve müdahaleleri, piyasada beklenmedik tepkilere ve fiyat ayarlamalarına yol açmaktadır.</a:t>
            </a:r>
            <a:endParaRPr lang="en-US" sz="15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589359" y="463153"/>
            <a:ext cx="7592854" cy="526256"/>
          </a:xfrm>
          <a:prstGeom prst="rect">
            <a:avLst/>
          </a:prstGeom>
          <a:noFill/>
          <a:ln/>
        </p:spPr>
        <p:txBody>
          <a:bodyPr wrap="none" lIns="0" tIns="0" rIns="0" bIns="0" rtlCol="0" anchor="t"/>
          <a:lstStyle/>
          <a:p>
            <a:pPr algn="l" indent="0" marL="0">
              <a:lnSpc>
                <a:spcPts val="4100"/>
              </a:lnSpc>
              <a:buNone/>
            </a:pPr>
            <a:r>
              <a:rPr lang="en-US" sz="3300" dirty="0">
                <a:solidFill>
                  <a:srgbClr val="FEFEFE"/>
                </a:solidFill>
                <a:latin typeface="Instrument Sans Medium" pitchFamily="34" charset="0"/>
                <a:ea typeface="Instrument Sans Medium" pitchFamily="34" charset="-122"/>
                <a:cs typeface="Instrument Sans Medium" pitchFamily="34" charset="-120"/>
              </a:rPr>
              <a:t>Anomali Tanımı: Teknik Karakteristikler</a:t>
            </a:r>
            <a:endParaRPr lang="en-US" sz="3300" dirty="0"/>
          </a:p>
        </p:txBody>
      </p:sp>
      <p:sp>
        <p:nvSpPr>
          <p:cNvPr id="3" name="Text 1"/>
          <p:cNvSpPr/>
          <p:nvPr/>
        </p:nvSpPr>
        <p:spPr>
          <a:xfrm>
            <a:off x="589359" y="1410295"/>
            <a:ext cx="2788563" cy="315754"/>
          </a:xfrm>
          <a:prstGeom prst="rect">
            <a:avLst/>
          </a:prstGeom>
          <a:noFill/>
          <a:ln/>
        </p:spPr>
        <p:txBody>
          <a:bodyPr wrap="none" lIns="0" tIns="0" rIns="0" bIns="0" rtlCol="0" anchor="t"/>
          <a:lstStyle/>
          <a:p>
            <a:pPr algn="l" indent="0" marL="0">
              <a:lnSpc>
                <a:spcPts val="2450"/>
              </a:lnSpc>
              <a:buNone/>
            </a:pPr>
            <a:r>
              <a:rPr lang="en-US" sz="1950" dirty="0">
                <a:solidFill>
                  <a:srgbClr val="FEFEFE"/>
                </a:solidFill>
                <a:latin typeface="Instrument Sans Medium" pitchFamily="34" charset="0"/>
                <a:ea typeface="Instrument Sans Medium" pitchFamily="34" charset="-122"/>
                <a:cs typeface="Instrument Sans Medium" pitchFamily="34" charset="-120"/>
              </a:rPr>
              <a:t>Fiyat Değişim Özellikleri</a:t>
            </a:r>
            <a:endParaRPr lang="en-US" sz="1950" dirty="0"/>
          </a:p>
        </p:txBody>
      </p:sp>
      <p:sp>
        <p:nvSpPr>
          <p:cNvPr id="4" name="Text 2"/>
          <p:cNvSpPr/>
          <p:nvPr/>
        </p:nvSpPr>
        <p:spPr>
          <a:xfrm>
            <a:off x="589359" y="1894403"/>
            <a:ext cx="6520458" cy="808673"/>
          </a:xfrm>
          <a:prstGeom prst="rect">
            <a:avLst/>
          </a:prstGeom>
          <a:noFill/>
          <a:ln/>
        </p:spPr>
        <p:txBody>
          <a:bodyPr wrap="square" lIns="0" tIns="0" rIns="0" bIns="0" rtlCol="0" anchor="t"/>
          <a:lstStyle/>
          <a:p>
            <a:pPr algn="l" indent="0" marL="0">
              <a:lnSpc>
                <a:spcPts val="2100"/>
              </a:lnSpc>
              <a:buNone/>
            </a:pPr>
            <a:r>
              <a:rPr lang="en-US" sz="1300" dirty="0">
                <a:solidFill>
                  <a:srgbClr val="BFBFBF"/>
                </a:solidFill>
                <a:latin typeface="Open Sans" pitchFamily="34" charset="0"/>
                <a:ea typeface="Open Sans" pitchFamily="34" charset="-122"/>
                <a:cs typeface="Open Sans" pitchFamily="34" charset="-120"/>
              </a:rPr>
              <a:t>Enerji fiyatlandırma anomalisi, </a:t>
            </a:r>
            <a:pPr algn="l" indent="0" marL="0">
              <a:lnSpc>
                <a:spcPts val="2100"/>
              </a:lnSpc>
              <a:buNone/>
            </a:pPr>
            <a:r>
              <a:rPr lang="en-US" sz="1300" dirty="0">
                <a:solidFill>
                  <a:srgbClr val="F5F547"/>
                </a:solidFill>
                <a:latin typeface="Open Sans" pitchFamily="34" charset="0"/>
                <a:ea typeface="Open Sans" pitchFamily="34" charset="-122"/>
                <a:cs typeface="Open Sans" pitchFamily="34" charset="-120"/>
              </a:rPr>
              <a:t>normal piyasa koşullarından sapan</a:t>
            </a:r>
            <a:pPr algn="l" indent="0" marL="0">
              <a:lnSpc>
                <a:spcPts val="2100"/>
              </a:lnSpc>
              <a:buNone/>
            </a:pPr>
            <a:r>
              <a:rPr lang="en-US" sz="1300" dirty="0">
                <a:solidFill>
                  <a:srgbClr val="BFBFBF"/>
                </a:solidFill>
                <a:latin typeface="Open Sans" pitchFamily="34" charset="0"/>
                <a:ea typeface="Open Sans" pitchFamily="34" charset="-122"/>
                <a:cs typeface="Open Sans" pitchFamily="34" charset="-120"/>
              </a:rPr>
              <a:t> ve istatistiksel olarak anlamlı fiyat değişimlerini ifade eder. Bu anomali, çeşitli teknik göstergelerle tespit edilebilir.</a:t>
            </a:r>
            <a:endParaRPr lang="en-US" sz="1300" dirty="0"/>
          </a:p>
        </p:txBody>
      </p:sp>
      <p:sp>
        <p:nvSpPr>
          <p:cNvPr id="5" name="Text 3"/>
          <p:cNvSpPr/>
          <p:nvPr/>
        </p:nvSpPr>
        <p:spPr>
          <a:xfrm>
            <a:off x="589359" y="2854643"/>
            <a:ext cx="6520458" cy="269558"/>
          </a:xfrm>
          <a:prstGeom prst="rect">
            <a:avLst/>
          </a:prstGeom>
          <a:noFill/>
          <a:ln/>
        </p:spPr>
        <p:txBody>
          <a:bodyPr wrap="none" lIns="0" tIns="0" rIns="0" bIns="0" rtlCol="0" anchor="t"/>
          <a:lstStyle/>
          <a:p>
            <a:pPr algn="l" marL="342900" indent="-342900">
              <a:lnSpc>
                <a:spcPts val="2100"/>
              </a:lnSpc>
              <a:buSzPct val="100000"/>
              <a:buChar char="•"/>
            </a:pPr>
            <a:r>
              <a:rPr lang="en-US" sz="1300" dirty="0">
                <a:solidFill>
                  <a:srgbClr val="BFBFBF"/>
                </a:solidFill>
                <a:latin typeface="Open Sans" pitchFamily="34" charset="0"/>
                <a:ea typeface="Open Sans" pitchFamily="34" charset="-122"/>
                <a:cs typeface="Open Sans" pitchFamily="34" charset="-120"/>
              </a:rPr>
              <a:t>Standart sapmanın 2-3 katını aşan fiyat hareketleri</a:t>
            </a:r>
            <a:endParaRPr lang="en-US" sz="1300" dirty="0"/>
          </a:p>
        </p:txBody>
      </p:sp>
      <p:sp>
        <p:nvSpPr>
          <p:cNvPr id="6" name="Text 4"/>
          <p:cNvSpPr/>
          <p:nvPr/>
        </p:nvSpPr>
        <p:spPr>
          <a:xfrm>
            <a:off x="589359" y="3183136"/>
            <a:ext cx="6520458" cy="269558"/>
          </a:xfrm>
          <a:prstGeom prst="rect">
            <a:avLst/>
          </a:prstGeom>
          <a:noFill/>
          <a:ln/>
        </p:spPr>
        <p:txBody>
          <a:bodyPr wrap="none" lIns="0" tIns="0" rIns="0" bIns="0" rtlCol="0" anchor="t"/>
          <a:lstStyle/>
          <a:p>
            <a:pPr algn="l" marL="342900" indent="-342900">
              <a:lnSpc>
                <a:spcPts val="2100"/>
              </a:lnSpc>
              <a:buSzPct val="100000"/>
              <a:buChar char="•"/>
            </a:pPr>
            <a:r>
              <a:rPr lang="en-US" sz="1300" dirty="0">
                <a:solidFill>
                  <a:srgbClr val="BFBFBF"/>
                </a:solidFill>
                <a:latin typeface="Open Sans" pitchFamily="34" charset="0"/>
                <a:ea typeface="Open Sans" pitchFamily="34" charset="-122"/>
                <a:cs typeface="Open Sans" pitchFamily="34" charset="-120"/>
              </a:rPr>
              <a:t>Ardışık günlerde %5'in üzerinde değişimler</a:t>
            </a:r>
            <a:endParaRPr lang="en-US" sz="1300" dirty="0"/>
          </a:p>
        </p:txBody>
      </p:sp>
      <p:sp>
        <p:nvSpPr>
          <p:cNvPr id="7" name="Text 5"/>
          <p:cNvSpPr/>
          <p:nvPr/>
        </p:nvSpPr>
        <p:spPr>
          <a:xfrm>
            <a:off x="589359" y="3511629"/>
            <a:ext cx="6520458" cy="269558"/>
          </a:xfrm>
          <a:prstGeom prst="rect">
            <a:avLst/>
          </a:prstGeom>
          <a:noFill/>
          <a:ln/>
        </p:spPr>
        <p:txBody>
          <a:bodyPr wrap="none" lIns="0" tIns="0" rIns="0" bIns="0" rtlCol="0" anchor="t"/>
          <a:lstStyle/>
          <a:p>
            <a:pPr algn="l" marL="342900" indent="-342900">
              <a:lnSpc>
                <a:spcPts val="2100"/>
              </a:lnSpc>
              <a:buSzPct val="100000"/>
              <a:buChar char="•"/>
            </a:pPr>
            <a:r>
              <a:rPr lang="en-US" sz="1300" dirty="0">
                <a:solidFill>
                  <a:srgbClr val="BFBFBF"/>
                </a:solidFill>
                <a:latin typeface="Open Sans" pitchFamily="34" charset="0"/>
                <a:ea typeface="Open Sans" pitchFamily="34" charset="-122"/>
                <a:cs typeface="Open Sans" pitchFamily="34" charset="-120"/>
              </a:rPr>
              <a:t>Öngörü modellerinden %20+ sapma</a:t>
            </a:r>
            <a:endParaRPr lang="en-US" sz="1300" dirty="0"/>
          </a:p>
        </p:txBody>
      </p:sp>
      <p:sp>
        <p:nvSpPr>
          <p:cNvPr id="8" name="Text 6"/>
          <p:cNvSpPr/>
          <p:nvPr/>
        </p:nvSpPr>
        <p:spPr>
          <a:xfrm>
            <a:off x="589359" y="3840123"/>
            <a:ext cx="6520458" cy="269558"/>
          </a:xfrm>
          <a:prstGeom prst="rect">
            <a:avLst/>
          </a:prstGeom>
          <a:noFill/>
          <a:ln/>
        </p:spPr>
        <p:txBody>
          <a:bodyPr wrap="none" lIns="0" tIns="0" rIns="0" bIns="0" rtlCol="0" anchor="t"/>
          <a:lstStyle/>
          <a:p>
            <a:pPr algn="l" marL="342900" indent="-342900">
              <a:lnSpc>
                <a:spcPts val="2100"/>
              </a:lnSpc>
              <a:buSzPct val="100000"/>
              <a:buChar char="•"/>
            </a:pPr>
            <a:r>
              <a:rPr lang="en-US" sz="1300" dirty="0">
                <a:solidFill>
                  <a:srgbClr val="BFBFBF"/>
                </a:solidFill>
                <a:latin typeface="Open Sans" pitchFamily="34" charset="0"/>
                <a:ea typeface="Open Sans" pitchFamily="34" charset="-122"/>
                <a:cs typeface="Open Sans" pitchFamily="34" charset="-120"/>
              </a:rPr>
              <a:t>Gün içi volatilitenin %15'i aşması</a:t>
            </a:r>
            <a:endParaRPr lang="en-US" sz="1300" dirty="0"/>
          </a:p>
        </p:txBody>
      </p:sp>
      <p:sp>
        <p:nvSpPr>
          <p:cNvPr id="9" name="Text 7"/>
          <p:cNvSpPr/>
          <p:nvPr/>
        </p:nvSpPr>
        <p:spPr>
          <a:xfrm>
            <a:off x="7528203" y="1410295"/>
            <a:ext cx="2526268" cy="315754"/>
          </a:xfrm>
          <a:prstGeom prst="rect">
            <a:avLst/>
          </a:prstGeom>
          <a:noFill/>
          <a:ln/>
        </p:spPr>
        <p:txBody>
          <a:bodyPr wrap="none" lIns="0" tIns="0" rIns="0" bIns="0" rtlCol="0" anchor="t"/>
          <a:lstStyle/>
          <a:p>
            <a:pPr algn="l" indent="0" marL="0">
              <a:lnSpc>
                <a:spcPts val="2450"/>
              </a:lnSpc>
              <a:buNone/>
            </a:pPr>
            <a:r>
              <a:rPr lang="en-US" sz="1950" dirty="0">
                <a:solidFill>
                  <a:srgbClr val="FEFEFE"/>
                </a:solidFill>
                <a:latin typeface="Instrument Sans Medium" pitchFamily="34" charset="0"/>
                <a:ea typeface="Instrument Sans Medium" pitchFamily="34" charset="-122"/>
                <a:cs typeface="Instrument Sans Medium" pitchFamily="34" charset="-120"/>
              </a:rPr>
              <a:t>Tetikleyici Faktörler</a:t>
            </a:r>
            <a:endParaRPr lang="en-US" sz="1950" dirty="0"/>
          </a:p>
        </p:txBody>
      </p:sp>
      <p:sp>
        <p:nvSpPr>
          <p:cNvPr id="10" name="Text 8"/>
          <p:cNvSpPr/>
          <p:nvPr/>
        </p:nvSpPr>
        <p:spPr>
          <a:xfrm>
            <a:off x="7528203" y="1894403"/>
            <a:ext cx="6520458" cy="269558"/>
          </a:xfrm>
          <a:prstGeom prst="rect">
            <a:avLst/>
          </a:prstGeom>
          <a:noFill/>
          <a:ln/>
        </p:spPr>
        <p:txBody>
          <a:bodyPr wrap="none" lIns="0" tIns="0" rIns="0" bIns="0" rtlCol="0" anchor="t"/>
          <a:lstStyle/>
          <a:p>
            <a:pPr algn="l" marL="342900" indent="-342900">
              <a:lnSpc>
                <a:spcPts val="2100"/>
              </a:lnSpc>
              <a:buSzPct val="100000"/>
              <a:buChar char="•"/>
            </a:pPr>
            <a:r>
              <a:rPr lang="en-US" sz="1300" dirty="0">
                <a:solidFill>
                  <a:srgbClr val="BFBFBF"/>
                </a:solidFill>
                <a:latin typeface="Open Sans" pitchFamily="34" charset="0"/>
                <a:ea typeface="Open Sans" pitchFamily="34" charset="-122"/>
                <a:cs typeface="Open Sans" pitchFamily="34" charset="-120"/>
              </a:rPr>
              <a:t>Arz-talep dengesizlikleri</a:t>
            </a:r>
            <a:endParaRPr lang="en-US" sz="1300" dirty="0"/>
          </a:p>
        </p:txBody>
      </p:sp>
      <p:sp>
        <p:nvSpPr>
          <p:cNvPr id="11" name="Text 9"/>
          <p:cNvSpPr/>
          <p:nvPr/>
        </p:nvSpPr>
        <p:spPr>
          <a:xfrm>
            <a:off x="7528203" y="2222897"/>
            <a:ext cx="6520458" cy="269558"/>
          </a:xfrm>
          <a:prstGeom prst="rect">
            <a:avLst/>
          </a:prstGeom>
          <a:noFill/>
          <a:ln/>
        </p:spPr>
        <p:txBody>
          <a:bodyPr wrap="none" lIns="0" tIns="0" rIns="0" bIns="0" rtlCol="0" anchor="t"/>
          <a:lstStyle/>
          <a:p>
            <a:pPr algn="l" marL="342900" indent="-342900">
              <a:lnSpc>
                <a:spcPts val="2100"/>
              </a:lnSpc>
              <a:buSzPct val="100000"/>
              <a:buChar char="•"/>
            </a:pPr>
            <a:r>
              <a:rPr lang="en-US" sz="1300" dirty="0">
                <a:solidFill>
                  <a:srgbClr val="BFBFBF"/>
                </a:solidFill>
                <a:latin typeface="Open Sans" pitchFamily="34" charset="0"/>
                <a:ea typeface="Open Sans" pitchFamily="34" charset="-122"/>
                <a:cs typeface="Open Sans" pitchFamily="34" charset="-120"/>
              </a:rPr>
              <a:t>Üretim tesisi arızaları</a:t>
            </a:r>
            <a:endParaRPr lang="en-US" sz="1300" dirty="0"/>
          </a:p>
        </p:txBody>
      </p:sp>
      <p:sp>
        <p:nvSpPr>
          <p:cNvPr id="12" name="Text 10"/>
          <p:cNvSpPr/>
          <p:nvPr/>
        </p:nvSpPr>
        <p:spPr>
          <a:xfrm>
            <a:off x="7528203" y="2551390"/>
            <a:ext cx="6520458" cy="269558"/>
          </a:xfrm>
          <a:prstGeom prst="rect">
            <a:avLst/>
          </a:prstGeom>
          <a:noFill/>
          <a:ln/>
        </p:spPr>
        <p:txBody>
          <a:bodyPr wrap="none" lIns="0" tIns="0" rIns="0" bIns="0" rtlCol="0" anchor="t"/>
          <a:lstStyle/>
          <a:p>
            <a:pPr algn="l" marL="342900" indent="-342900">
              <a:lnSpc>
                <a:spcPts val="2100"/>
              </a:lnSpc>
              <a:buSzPct val="100000"/>
              <a:buChar char="•"/>
            </a:pPr>
            <a:r>
              <a:rPr lang="en-US" sz="1300" dirty="0">
                <a:solidFill>
                  <a:srgbClr val="BFBFBF"/>
                </a:solidFill>
                <a:latin typeface="Open Sans" pitchFamily="34" charset="0"/>
                <a:ea typeface="Open Sans" pitchFamily="34" charset="-122"/>
                <a:cs typeface="Open Sans" pitchFamily="34" charset="-120"/>
              </a:rPr>
              <a:t>İletim hattı kesintileri</a:t>
            </a:r>
            <a:endParaRPr lang="en-US" sz="1300" dirty="0"/>
          </a:p>
        </p:txBody>
      </p:sp>
      <p:sp>
        <p:nvSpPr>
          <p:cNvPr id="13" name="Text 11"/>
          <p:cNvSpPr/>
          <p:nvPr/>
        </p:nvSpPr>
        <p:spPr>
          <a:xfrm>
            <a:off x="7528203" y="2879884"/>
            <a:ext cx="6520458" cy="269558"/>
          </a:xfrm>
          <a:prstGeom prst="rect">
            <a:avLst/>
          </a:prstGeom>
          <a:noFill/>
          <a:ln/>
        </p:spPr>
        <p:txBody>
          <a:bodyPr wrap="none" lIns="0" tIns="0" rIns="0" bIns="0" rtlCol="0" anchor="t"/>
          <a:lstStyle/>
          <a:p>
            <a:pPr algn="l" marL="342900" indent="-342900">
              <a:lnSpc>
                <a:spcPts val="2100"/>
              </a:lnSpc>
              <a:buSzPct val="100000"/>
              <a:buChar char="•"/>
            </a:pPr>
            <a:r>
              <a:rPr lang="en-US" sz="1300" dirty="0">
                <a:solidFill>
                  <a:srgbClr val="BFBFBF"/>
                </a:solidFill>
                <a:latin typeface="Open Sans" pitchFamily="34" charset="0"/>
                <a:ea typeface="Open Sans" pitchFamily="34" charset="-122"/>
                <a:cs typeface="Open Sans" pitchFamily="34" charset="-120"/>
              </a:rPr>
              <a:t>Spekülatif alım-satım hareketleri</a:t>
            </a:r>
            <a:endParaRPr lang="en-US" sz="1300" dirty="0"/>
          </a:p>
        </p:txBody>
      </p:sp>
      <p:sp>
        <p:nvSpPr>
          <p:cNvPr id="14" name="Text 12"/>
          <p:cNvSpPr/>
          <p:nvPr/>
        </p:nvSpPr>
        <p:spPr>
          <a:xfrm>
            <a:off x="7528203" y="3208377"/>
            <a:ext cx="6520458" cy="269558"/>
          </a:xfrm>
          <a:prstGeom prst="rect">
            <a:avLst/>
          </a:prstGeom>
          <a:noFill/>
          <a:ln/>
        </p:spPr>
        <p:txBody>
          <a:bodyPr wrap="none" lIns="0" tIns="0" rIns="0" bIns="0" rtlCol="0" anchor="t"/>
          <a:lstStyle/>
          <a:p>
            <a:pPr algn="l" marL="342900" indent="-342900">
              <a:lnSpc>
                <a:spcPts val="2100"/>
              </a:lnSpc>
              <a:buSzPct val="100000"/>
              <a:buChar char="•"/>
            </a:pPr>
            <a:r>
              <a:rPr lang="en-US" sz="1300" dirty="0">
                <a:solidFill>
                  <a:srgbClr val="BFBFBF"/>
                </a:solidFill>
                <a:latin typeface="Open Sans" pitchFamily="34" charset="0"/>
                <a:ea typeface="Open Sans" pitchFamily="34" charset="-122"/>
                <a:cs typeface="Open Sans" pitchFamily="34" charset="-120"/>
              </a:rPr>
              <a:t>Döviz kuru dalgalanmaları</a:t>
            </a:r>
            <a:endParaRPr lang="en-US" sz="1300" dirty="0"/>
          </a:p>
        </p:txBody>
      </p:sp>
      <p:sp>
        <p:nvSpPr>
          <p:cNvPr id="15" name="Text 13"/>
          <p:cNvSpPr/>
          <p:nvPr/>
        </p:nvSpPr>
        <p:spPr>
          <a:xfrm>
            <a:off x="7528203" y="3536871"/>
            <a:ext cx="6520458" cy="269558"/>
          </a:xfrm>
          <a:prstGeom prst="rect">
            <a:avLst/>
          </a:prstGeom>
          <a:noFill/>
          <a:ln/>
        </p:spPr>
        <p:txBody>
          <a:bodyPr wrap="none" lIns="0" tIns="0" rIns="0" bIns="0" rtlCol="0" anchor="t"/>
          <a:lstStyle/>
          <a:p>
            <a:pPr algn="l" marL="342900" indent="-342900">
              <a:lnSpc>
                <a:spcPts val="2100"/>
              </a:lnSpc>
              <a:buSzPct val="100000"/>
              <a:buChar char="•"/>
            </a:pPr>
            <a:r>
              <a:rPr lang="en-US" sz="1300" dirty="0">
                <a:solidFill>
                  <a:srgbClr val="BFBFBF"/>
                </a:solidFill>
                <a:latin typeface="Open Sans" pitchFamily="34" charset="0"/>
                <a:ea typeface="Open Sans" pitchFamily="34" charset="-122"/>
                <a:cs typeface="Open Sans" pitchFamily="34" charset="-120"/>
              </a:rPr>
              <a:t>Uluslararası enerji fiyat şokları</a:t>
            </a:r>
            <a:endParaRPr lang="en-US" sz="1300" dirty="0"/>
          </a:p>
        </p:txBody>
      </p:sp>
      <p:sp>
        <p:nvSpPr>
          <p:cNvPr id="16" name="Text 14"/>
          <p:cNvSpPr/>
          <p:nvPr/>
        </p:nvSpPr>
        <p:spPr>
          <a:xfrm>
            <a:off x="1725216" y="5452705"/>
            <a:ext cx="2071449" cy="421005"/>
          </a:xfrm>
          <a:prstGeom prst="rect">
            <a:avLst/>
          </a:prstGeom>
          <a:noFill/>
          <a:ln/>
        </p:spPr>
        <p:txBody>
          <a:bodyPr wrap="none" lIns="0" tIns="0" rIns="0" bIns="0" rtlCol="0" anchor="t"/>
          <a:lstStyle/>
          <a:p>
            <a:pPr algn="ctr" indent="0" marL="0">
              <a:lnSpc>
                <a:spcPts val="3300"/>
              </a:lnSpc>
              <a:buNone/>
            </a:pPr>
            <a:r>
              <a:rPr lang="en-US" sz="3300" dirty="0">
                <a:solidFill>
                  <a:srgbClr val="BFBFBF"/>
                </a:solidFill>
                <a:latin typeface="Instrument Sans Medium" pitchFamily="34" charset="0"/>
                <a:ea typeface="Instrument Sans Medium" pitchFamily="34" charset="-122"/>
                <a:cs typeface="Instrument Sans Medium" pitchFamily="34" charset="-120"/>
              </a:rPr>
              <a:t>68%</a:t>
            </a:r>
            <a:endParaRPr lang="en-US" sz="3300" dirty="0"/>
          </a:p>
        </p:txBody>
      </p:sp>
      <p:pic>
        <p:nvPicPr>
          <p:cNvPr id="17" name="Image 0" descr="preencoded.png">    </p:cNvPr>
          <p:cNvPicPr>
            <a:picLocks noChangeAspect="1"/>
          </p:cNvPicPr>
          <p:nvPr/>
        </p:nvPicPr>
        <p:blipFill>
          <a:blip r:embed="rId1"/>
          <a:stretch>
            <a:fillRect/>
          </a:stretch>
        </p:blipFill>
        <p:spPr>
          <a:xfrm>
            <a:off x="1497925" y="4400074"/>
            <a:ext cx="2526268" cy="2526268"/>
          </a:xfrm>
          <a:prstGeom prst="rect">
            <a:avLst/>
          </a:prstGeom>
        </p:spPr>
      </p:pic>
      <p:sp>
        <p:nvSpPr>
          <p:cNvPr id="18" name="Text 15"/>
          <p:cNvSpPr/>
          <p:nvPr/>
        </p:nvSpPr>
        <p:spPr>
          <a:xfrm>
            <a:off x="1708428" y="7136725"/>
            <a:ext cx="2105263" cy="263128"/>
          </a:xfrm>
          <a:prstGeom prst="rect">
            <a:avLst/>
          </a:prstGeom>
          <a:noFill/>
          <a:ln/>
        </p:spPr>
        <p:txBody>
          <a:bodyPr wrap="none" lIns="0" tIns="0" rIns="0" bIns="0" rtlCol="0" anchor="t"/>
          <a:lstStyle/>
          <a:p>
            <a:pPr algn="ctr" indent="0" marL="0">
              <a:lnSpc>
                <a:spcPts val="2050"/>
              </a:lnSpc>
              <a:buNone/>
            </a:pPr>
            <a:r>
              <a:rPr lang="en-US" sz="1650" dirty="0">
                <a:solidFill>
                  <a:srgbClr val="BFBFBF"/>
                </a:solidFill>
                <a:latin typeface="Instrument Sans Medium" pitchFamily="34" charset="0"/>
                <a:ea typeface="Instrument Sans Medium" pitchFamily="34" charset="-122"/>
                <a:cs typeface="Instrument Sans Medium" pitchFamily="34" charset="-120"/>
              </a:rPr>
              <a:t>Volatilite Artışı</a:t>
            </a:r>
            <a:endParaRPr lang="en-US" sz="1650" dirty="0"/>
          </a:p>
        </p:txBody>
      </p:sp>
      <p:sp>
        <p:nvSpPr>
          <p:cNvPr id="19" name="Text 16"/>
          <p:cNvSpPr/>
          <p:nvPr/>
        </p:nvSpPr>
        <p:spPr>
          <a:xfrm>
            <a:off x="589359" y="7500818"/>
            <a:ext cx="4343519" cy="269558"/>
          </a:xfrm>
          <a:prstGeom prst="rect">
            <a:avLst/>
          </a:prstGeom>
          <a:noFill/>
          <a:ln/>
        </p:spPr>
        <p:txBody>
          <a:bodyPr wrap="none" lIns="0" tIns="0" rIns="0" bIns="0" rtlCol="0" anchor="t"/>
          <a:lstStyle/>
          <a:p>
            <a:pPr algn="ctr" indent="0" marL="0">
              <a:lnSpc>
                <a:spcPts val="2100"/>
              </a:lnSpc>
              <a:buNone/>
            </a:pPr>
            <a:r>
              <a:rPr lang="en-US" sz="1300" dirty="0">
                <a:solidFill>
                  <a:srgbClr val="BFBFBF"/>
                </a:solidFill>
                <a:latin typeface="Open Sans" pitchFamily="34" charset="0"/>
                <a:ea typeface="Open Sans" pitchFamily="34" charset="-122"/>
                <a:cs typeface="Open Sans" pitchFamily="34" charset="-120"/>
              </a:rPr>
              <a:t>Normal koşullara göre</a:t>
            </a:r>
            <a:endParaRPr lang="en-US" sz="1300" dirty="0"/>
          </a:p>
        </p:txBody>
      </p:sp>
      <p:sp>
        <p:nvSpPr>
          <p:cNvPr id="20" name="Text 17"/>
          <p:cNvSpPr/>
          <p:nvPr/>
        </p:nvSpPr>
        <p:spPr>
          <a:xfrm>
            <a:off x="6279237" y="5452705"/>
            <a:ext cx="2071449" cy="421005"/>
          </a:xfrm>
          <a:prstGeom prst="rect">
            <a:avLst/>
          </a:prstGeom>
          <a:noFill/>
          <a:ln/>
        </p:spPr>
        <p:txBody>
          <a:bodyPr wrap="none" lIns="0" tIns="0" rIns="0" bIns="0" rtlCol="0" anchor="t"/>
          <a:lstStyle/>
          <a:p>
            <a:pPr algn="ctr" indent="0" marL="0">
              <a:lnSpc>
                <a:spcPts val="3300"/>
              </a:lnSpc>
              <a:buNone/>
            </a:pPr>
            <a:r>
              <a:rPr lang="en-US" sz="3300" dirty="0">
                <a:solidFill>
                  <a:srgbClr val="BFBFBF"/>
                </a:solidFill>
                <a:latin typeface="Instrument Sans Medium" pitchFamily="34" charset="0"/>
                <a:ea typeface="Instrument Sans Medium" pitchFamily="34" charset="-122"/>
                <a:cs typeface="Instrument Sans Medium" pitchFamily="34" charset="-120"/>
              </a:rPr>
              <a:t>42%</a:t>
            </a:r>
            <a:endParaRPr lang="en-US" sz="3300" dirty="0"/>
          </a:p>
        </p:txBody>
      </p:sp>
      <p:pic>
        <p:nvPicPr>
          <p:cNvPr id="21" name="Image 1" descr="preencoded.png">    </p:cNvPr>
          <p:cNvPicPr>
            <a:picLocks noChangeAspect="1"/>
          </p:cNvPicPr>
          <p:nvPr/>
        </p:nvPicPr>
        <p:blipFill>
          <a:blip r:embed="rId2"/>
          <a:stretch>
            <a:fillRect/>
          </a:stretch>
        </p:blipFill>
        <p:spPr>
          <a:xfrm>
            <a:off x="6051947" y="4400074"/>
            <a:ext cx="2526268" cy="2526268"/>
          </a:xfrm>
          <a:prstGeom prst="rect">
            <a:avLst/>
          </a:prstGeom>
        </p:spPr>
      </p:pic>
      <p:sp>
        <p:nvSpPr>
          <p:cNvPr id="22" name="Text 18"/>
          <p:cNvSpPr/>
          <p:nvPr/>
        </p:nvSpPr>
        <p:spPr>
          <a:xfrm>
            <a:off x="6262449" y="7136725"/>
            <a:ext cx="2105263" cy="263128"/>
          </a:xfrm>
          <a:prstGeom prst="rect">
            <a:avLst/>
          </a:prstGeom>
          <a:noFill/>
          <a:ln/>
        </p:spPr>
        <p:txBody>
          <a:bodyPr wrap="none" lIns="0" tIns="0" rIns="0" bIns="0" rtlCol="0" anchor="t"/>
          <a:lstStyle/>
          <a:p>
            <a:pPr algn="ctr" indent="0" marL="0">
              <a:lnSpc>
                <a:spcPts val="2050"/>
              </a:lnSpc>
              <a:buNone/>
            </a:pPr>
            <a:r>
              <a:rPr lang="en-US" sz="1650" dirty="0">
                <a:solidFill>
                  <a:srgbClr val="BFBFBF"/>
                </a:solidFill>
                <a:latin typeface="Instrument Sans Medium" pitchFamily="34" charset="0"/>
                <a:ea typeface="Instrument Sans Medium" pitchFamily="34" charset="-122"/>
                <a:cs typeface="Instrument Sans Medium" pitchFamily="34" charset="-120"/>
              </a:rPr>
              <a:t>Öngörü Hatası</a:t>
            </a:r>
            <a:endParaRPr lang="en-US" sz="1650" dirty="0"/>
          </a:p>
        </p:txBody>
      </p:sp>
      <p:sp>
        <p:nvSpPr>
          <p:cNvPr id="23" name="Text 19"/>
          <p:cNvSpPr/>
          <p:nvPr/>
        </p:nvSpPr>
        <p:spPr>
          <a:xfrm>
            <a:off x="5143381" y="7500818"/>
            <a:ext cx="4343519" cy="269558"/>
          </a:xfrm>
          <a:prstGeom prst="rect">
            <a:avLst/>
          </a:prstGeom>
          <a:noFill/>
          <a:ln/>
        </p:spPr>
        <p:txBody>
          <a:bodyPr wrap="none" lIns="0" tIns="0" rIns="0" bIns="0" rtlCol="0" anchor="t"/>
          <a:lstStyle/>
          <a:p>
            <a:pPr algn="ctr" indent="0" marL="0">
              <a:lnSpc>
                <a:spcPts val="2100"/>
              </a:lnSpc>
              <a:buNone/>
            </a:pPr>
            <a:r>
              <a:rPr lang="en-US" sz="1300" dirty="0">
                <a:solidFill>
                  <a:srgbClr val="BFBFBF"/>
                </a:solidFill>
                <a:latin typeface="Open Sans" pitchFamily="34" charset="0"/>
                <a:ea typeface="Open Sans" pitchFamily="34" charset="-122"/>
                <a:cs typeface="Open Sans" pitchFamily="34" charset="-120"/>
              </a:rPr>
              <a:t>Model sapmaları</a:t>
            </a:r>
            <a:endParaRPr lang="en-US" sz="1300" dirty="0"/>
          </a:p>
        </p:txBody>
      </p:sp>
      <p:sp>
        <p:nvSpPr>
          <p:cNvPr id="24" name="Text 20"/>
          <p:cNvSpPr/>
          <p:nvPr/>
        </p:nvSpPr>
        <p:spPr>
          <a:xfrm>
            <a:off x="10833259" y="5452705"/>
            <a:ext cx="2071449" cy="421005"/>
          </a:xfrm>
          <a:prstGeom prst="rect">
            <a:avLst/>
          </a:prstGeom>
          <a:noFill/>
          <a:ln/>
        </p:spPr>
        <p:txBody>
          <a:bodyPr wrap="none" lIns="0" tIns="0" rIns="0" bIns="0" rtlCol="0" anchor="t"/>
          <a:lstStyle/>
          <a:p>
            <a:pPr algn="ctr" indent="0" marL="0">
              <a:lnSpc>
                <a:spcPts val="3300"/>
              </a:lnSpc>
              <a:buNone/>
            </a:pPr>
            <a:r>
              <a:rPr lang="en-US" sz="3300" dirty="0">
                <a:solidFill>
                  <a:srgbClr val="BFBFBF"/>
                </a:solidFill>
                <a:latin typeface="Instrument Sans Medium" pitchFamily="34" charset="0"/>
                <a:ea typeface="Instrument Sans Medium" pitchFamily="34" charset="-122"/>
                <a:cs typeface="Instrument Sans Medium" pitchFamily="34" charset="-120"/>
              </a:rPr>
              <a:t>25%</a:t>
            </a:r>
            <a:endParaRPr lang="en-US" sz="3300" dirty="0"/>
          </a:p>
        </p:txBody>
      </p:sp>
      <p:pic>
        <p:nvPicPr>
          <p:cNvPr id="25" name="Image 2" descr="preencoded.png">    </p:cNvPr>
          <p:cNvPicPr>
            <a:picLocks noChangeAspect="1"/>
          </p:cNvPicPr>
          <p:nvPr/>
        </p:nvPicPr>
        <p:blipFill>
          <a:blip r:embed="rId3"/>
          <a:stretch>
            <a:fillRect/>
          </a:stretch>
        </p:blipFill>
        <p:spPr>
          <a:xfrm>
            <a:off x="10605968" y="4400074"/>
            <a:ext cx="2526268" cy="2526268"/>
          </a:xfrm>
          <a:prstGeom prst="rect">
            <a:avLst/>
          </a:prstGeom>
        </p:spPr>
      </p:pic>
      <p:sp>
        <p:nvSpPr>
          <p:cNvPr id="26" name="Text 21"/>
          <p:cNvSpPr/>
          <p:nvPr/>
        </p:nvSpPr>
        <p:spPr>
          <a:xfrm>
            <a:off x="10816471" y="7136725"/>
            <a:ext cx="2105263" cy="263128"/>
          </a:xfrm>
          <a:prstGeom prst="rect">
            <a:avLst/>
          </a:prstGeom>
          <a:noFill/>
          <a:ln/>
        </p:spPr>
        <p:txBody>
          <a:bodyPr wrap="none" lIns="0" tIns="0" rIns="0" bIns="0" rtlCol="0" anchor="t"/>
          <a:lstStyle/>
          <a:p>
            <a:pPr algn="ctr" indent="0" marL="0">
              <a:lnSpc>
                <a:spcPts val="2050"/>
              </a:lnSpc>
              <a:buNone/>
            </a:pPr>
            <a:r>
              <a:rPr lang="en-US" sz="1650" dirty="0">
                <a:solidFill>
                  <a:srgbClr val="BFBFBF"/>
                </a:solidFill>
                <a:latin typeface="Instrument Sans Medium" pitchFamily="34" charset="0"/>
                <a:ea typeface="Instrument Sans Medium" pitchFamily="34" charset="-122"/>
                <a:cs typeface="Instrument Sans Medium" pitchFamily="34" charset="-120"/>
              </a:rPr>
              <a:t>Frekans Artışı</a:t>
            </a:r>
            <a:endParaRPr lang="en-US" sz="1650" dirty="0"/>
          </a:p>
        </p:txBody>
      </p:sp>
      <p:sp>
        <p:nvSpPr>
          <p:cNvPr id="27" name="Text 22"/>
          <p:cNvSpPr/>
          <p:nvPr/>
        </p:nvSpPr>
        <p:spPr>
          <a:xfrm>
            <a:off x="9697402" y="7500818"/>
            <a:ext cx="4343519" cy="269558"/>
          </a:xfrm>
          <a:prstGeom prst="rect">
            <a:avLst/>
          </a:prstGeom>
          <a:noFill/>
          <a:ln/>
        </p:spPr>
        <p:txBody>
          <a:bodyPr wrap="none" lIns="0" tIns="0" rIns="0" bIns="0" rtlCol="0" anchor="t"/>
          <a:lstStyle/>
          <a:p>
            <a:pPr algn="ctr" indent="0" marL="0">
              <a:lnSpc>
                <a:spcPts val="2100"/>
              </a:lnSpc>
              <a:buNone/>
            </a:pPr>
            <a:r>
              <a:rPr lang="en-US" sz="1300" dirty="0">
                <a:solidFill>
                  <a:srgbClr val="BFBFBF"/>
                </a:solidFill>
                <a:latin typeface="Open Sans" pitchFamily="34" charset="0"/>
                <a:ea typeface="Open Sans" pitchFamily="34" charset="-122"/>
                <a:cs typeface="Open Sans" pitchFamily="34" charset="-120"/>
              </a:rPr>
              <a:t>Son 2 yılda</a:t>
            </a:r>
            <a:endParaRPr lang="en-US" sz="13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572095" y="339447"/>
            <a:ext cx="4953595" cy="385763"/>
          </a:xfrm>
          <a:prstGeom prst="rect">
            <a:avLst/>
          </a:prstGeom>
          <a:noFill/>
          <a:ln/>
        </p:spPr>
        <p:txBody>
          <a:bodyPr wrap="none" lIns="0" tIns="0" rIns="0" bIns="0" rtlCol="0" anchor="t"/>
          <a:lstStyle/>
          <a:p>
            <a:pPr algn="l" indent="0" marL="0">
              <a:lnSpc>
                <a:spcPts val="3000"/>
              </a:lnSpc>
              <a:buNone/>
            </a:pPr>
            <a:r>
              <a:rPr lang="en-US" sz="2400" dirty="0">
                <a:solidFill>
                  <a:srgbClr val="FEFEFE"/>
                </a:solidFill>
                <a:latin typeface="Instrument Sans Medium" pitchFamily="34" charset="0"/>
                <a:ea typeface="Instrument Sans Medium" pitchFamily="34" charset="-122"/>
                <a:cs typeface="Instrument Sans Medium" pitchFamily="34" charset="-120"/>
              </a:rPr>
              <a:t>Bu Anomalinin Etkileri ve Sonuçları</a:t>
            </a:r>
            <a:endParaRPr lang="en-US" sz="2400" dirty="0"/>
          </a:p>
        </p:txBody>
      </p:sp>
      <p:sp>
        <p:nvSpPr>
          <p:cNvPr id="3" name="Shape 1"/>
          <p:cNvSpPr/>
          <p:nvPr/>
        </p:nvSpPr>
        <p:spPr>
          <a:xfrm>
            <a:off x="572095" y="972026"/>
            <a:ext cx="4413171" cy="1433036"/>
          </a:xfrm>
          <a:prstGeom prst="roundRect">
            <a:avLst>
              <a:gd name="adj" fmla="val 1292"/>
            </a:avLst>
          </a:prstGeom>
          <a:solidFill>
            <a:srgbClr val="3E3E3E"/>
          </a:solidFill>
          <a:ln/>
        </p:spPr>
      </p:sp>
      <p:sp>
        <p:nvSpPr>
          <p:cNvPr id="4" name="Text 2"/>
          <p:cNvSpPr/>
          <p:nvPr/>
        </p:nvSpPr>
        <p:spPr>
          <a:xfrm>
            <a:off x="695444" y="1095375"/>
            <a:ext cx="1543050" cy="192881"/>
          </a:xfrm>
          <a:prstGeom prst="rect">
            <a:avLst/>
          </a:prstGeom>
          <a:noFill/>
          <a:ln/>
        </p:spPr>
        <p:txBody>
          <a:bodyPr wrap="none" lIns="0" tIns="0" rIns="0" bIns="0" rtlCol="0" anchor="t"/>
          <a:lstStyle/>
          <a:p>
            <a:pPr algn="l" indent="0" marL="0">
              <a:lnSpc>
                <a:spcPts val="1500"/>
              </a:lnSpc>
              <a:buNone/>
            </a:pPr>
            <a:r>
              <a:rPr lang="en-US" sz="1200" dirty="0">
                <a:solidFill>
                  <a:srgbClr val="BFBFBF"/>
                </a:solidFill>
                <a:latin typeface="Instrument Sans Medium" pitchFamily="34" charset="0"/>
                <a:ea typeface="Instrument Sans Medium" pitchFamily="34" charset="-122"/>
                <a:cs typeface="Instrument Sans Medium" pitchFamily="34" charset="-120"/>
              </a:rPr>
              <a:t>Ekonomik Etkiler</a:t>
            </a:r>
            <a:endParaRPr lang="en-US" sz="1200" dirty="0"/>
          </a:p>
        </p:txBody>
      </p:sp>
      <p:sp>
        <p:nvSpPr>
          <p:cNvPr id="5" name="Text 3"/>
          <p:cNvSpPr/>
          <p:nvPr/>
        </p:nvSpPr>
        <p:spPr>
          <a:xfrm>
            <a:off x="695444" y="1362313"/>
            <a:ext cx="4166473" cy="197525"/>
          </a:xfrm>
          <a:prstGeom prst="rect">
            <a:avLst/>
          </a:prstGeom>
          <a:noFill/>
          <a:ln/>
        </p:spPr>
        <p:txBody>
          <a:bodyPr wrap="none" lIns="0" tIns="0" rIns="0" bIns="0" rtlCol="0" anchor="t"/>
          <a:lstStyle/>
          <a:p>
            <a:pPr algn="l" marL="342900" indent="-342900">
              <a:lnSpc>
                <a:spcPts val="1550"/>
              </a:lnSpc>
              <a:buSzPct val="100000"/>
              <a:buChar char="•"/>
            </a:pPr>
            <a:r>
              <a:rPr lang="en-US" sz="950" dirty="0">
                <a:solidFill>
                  <a:srgbClr val="BFBFBF"/>
                </a:solidFill>
                <a:latin typeface="Open Sans" pitchFamily="34" charset="0"/>
                <a:ea typeface="Open Sans" pitchFamily="34" charset="-122"/>
                <a:cs typeface="Open Sans" pitchFamily="34" charset="-120"/>
              </a:rPr>
              <a:t>Üretim maliyetlerinde öngörülemezlik</a:t>
            </a:r>
            <a:endParaRPr lang="en-US" sz="950" dirty="0"/>
          </a:p>
        </p:txBody>
      </p:sp>
      <p:sp>
        <p:nvSpPr>
          <p:cNvPr id="6" name="Text 4"/>
          <p:cNvSpPr/>
          <p:nvPr/>
        </p:nvSpPr>
        <p:spPr>
          <a:xfrm>
            <a:off x="695444" y="1602938"/>
            <a:ext cx="4166473" cy="197525"/>
          </a:xfrm>
          <a:prstGeom prst="rect">
            <a:avLst/>
          </a:prstGeom>
          <a:noFill/>
          <a:ln/>
        </p:spPr>
        <p:txBody>
          <a:bodyPr wrap="none" lIns="0" tIns="0" rIns="0" bIns="0" rtlCol="0" anchor="t"/>
          <a:lstStyle/>
          <a:p>
            <a:pPr algn="l" marL="342900" indent="-342900">
              <a:lnSpc>
                <a:spcPts val="1550"/>
              </a:lnSpc>
              <a:buSzPct val="100000"/>
              <a:buChar char="•"/>
            </a:pPr>
            <a:r>
              <a:rPr lang="en-US" sz="950" dirty="0">
                <a:solidFill>
                  <a:srgbClr val="BFBFBF"/>
                </a:solidFill>
                <a:latin typeface="Open Sans" pitchFamily="34" charset="0"/>
                <a:ea typeface="Open Sans" pitchFamily="34" charset="-122"/>
                <a:cs typeface="Open Sans" pitchFamily="34" charset="-120"/>
              </a:rPr>
              <a:t>Yatırım kararlarında gecikme</a:t>
            </a:r>
            <a:endParaRPr lang="en-US" sz="950" dirty="0"/>
          </a:p>
        </p:txBody>
      </p:sp>
      <p:sp>
        <p:nvSpPr>
          <p:cNvPr id="7" name="Text 5"/>
          <p:cNvSpPr/>
          <p:nvPr/>
        </p:nvSpPr>
        <p:spPr>
          <a:xfrm>
            <a:off x="695444" y="1843564"/>
            <a:ext cx="4166473" cy="197525"/>
          </a:xfrm>
          <a:prstGeom prst="rect">
            <a:avLst/>
          </a:prstGeom>
          <a:noFill/>
          <a:ln/>
        </p:spPr>
        <p:txBody>
          <a:bodyPr wrap="none" lIns="0" tIns="0" rIns="0" bIns="0" rtlCol="0" anchor="t"/>
          <a:lstStyle/>
          <a:p>
            <a:pPr algn="l" marL="342900" indent="-342900">
              <a:lnSpc>
                <a:spcPts val="1550"/>
              </a:lnSpc>
              <a:buSzPct val="100000"/>
              <a:buChar char="•"/>
            </a:pPr>
            <a:r>
              <a:rPr lang="en-US" sz="950" dirty="0">
                <a:solidFill>
                  <a:srgbClr val="BFBFBF"/>
                </a:solidFill>
                <a:latin typeface="Open Sans" pitchFamily="34" charset="0"/>
                <a:ea typeface="Open Sans" pitchFamily="34" charset="-122"/>
                <a:cs typeface="Open Sans" pitchFamily="34" charset="-120"/>
              </a:rPr>
              <a:t>Kâr marjlarında erozyon</a:t>
            </a:r>
            <a:endParaRPr lang="en-US" sz="950" dirty="0"/>
          </a:p>
        </p:txBody>
      </p:sp>
      <p:sp>
        <p:nvSpPr>
          <p:cNvPr id="8" name="Text 6"/>
          <p:cNvSpPr/>
          <p:nvPr/>
        </p:nvSpPr>
        <p:spPr>
          <a:xfrm>
            <a:off x="695444" y="2084189"/>
            <a:ext cx="4166473" cy="197525"/>
          </a:xfrm>
          <a:prstGeom prst="rect">
            <a:avLst/>
          </a:prstGeom>
          <a:noFill/>
          <a:ln/>
        </p:spPr>
        <p:txBody>
          <a:bodyPr wrap="none" lIns="0" tIns="0" rIns="0" bIns="0" rtlCol="0" anchor="t"/>
          <a:lstStyle/>
          <a:p>
            <a:pPr algn="l" marL="342900" indent="-342900">
              <a:lnSpc>
                <a:spcPts val="1550"/>
              </a:lnSpc>
              <a:buSzPct val="100000"/>
              <a:buChar char="•"/>
            </a:pPr>
            <a:r>
              <a:rPr lang="en-US" sz="950" dirty="0">
                <a:solidFill>
                  <a:srgbClr val="BFBFBF"/>
                </a:solidFill>
                <a:latin typeface="Open Sans" pitchFamily="34" charset="0"/>
                <a:ea typeface="Open Sans" pitchFamily="34" charset="-122"/>
                <a:cs typeface="Open Sans" pitchFamily="34" charset="-120"/>
              </a:rPr>
              <a:t>Rekabet gücünde azalma</a:t>
            </a:r>
            <a:endParaRPr lang="en-US" sz="950" dirty="0"/>
          </a:p>
        </p:txBody>
      </p:sp>
      <p:sp>
        <p:nvSpPr>
          <p:cNvPr id="9" name="Shape 7"/>
          <p:cNvSpPr/>
          <p:nvPr/>
        </p:nvSpPr>
        <p:spPr>
          <a:xfrm>
            <a:off x="5108615" y="972026"/>
            <a:ext cx="4413171" cy="1433036"/>
          </a:xfrm>
          <a:prstGeom prst="roundRect">
            <a:avLst>
              <a:gd name="adj" fmla="val 1292"/>
            </a:avLst>
          </a:prstGeom>
          <a:solidFill>
            <a:srgbClr val="3E3E3E"/>
          </a:solidFill>
          <a:ln/>
        </p:spPr>
      </p:sp>
      <p:sp>
        <p:nvSpPr>
          <p:cNvPr id="10" name="Text 8"/>
          <p:cNvSpPr/>
          <p:nvPr/>
        </p:nvSpPr>
        <p:spPr>
          <a:xfrm>
            <a:off x="5231963" y="1095375"/>
            <a:ext cx="1576149" cy="192881"/>
          </a:xfrm>
          <a:prstGeom prst="rect">
            <a:avLst/>
          </a:prstGeom>
          <a:noFill/>
          <a:ln/>
        </p:spPr>
        <p:txBody>
          <a:bodyPr wrap="none" lIns="0" tIns="0" rIns="0" bIns="0" rtlCol="0" anchor="t"/>
          <a:lstStyle/>
          <a:p>
            <a:pPr algn="l" indent="0" marL="0">
              <a:lnSpc>
                <a:spcPts val="1500"/>
              </a:lnSpc>
              <a:buNone/>
            </a:pPr>
            <a:r>
              <a:rPr lang="en-US" sz="1200" dirty="0">
                <a:solidFill>
                  <a:srgbClr val="BFBFBF"/>
                </a:solidFill>
                <a:latin typeface="Instrument Sans Medium" pitchFamily="34" charset="0"/>
                <a:ea typeface="Instrument Sans Medium" pitchFamily="34" charset="-122"/>
                <a:cs typeface="Instrument Sans Medium" pitchFamily="34" charset="-120"/>
              </a:rPr>
              <a:t>Operasyonel Sonuçlar</a:t>
            </a:r>
            <a:endParaRPr lang="en-US" sz="1200" dirty="0"/>
          </a:p>
        </p:txBody>
      </p:sp>
      <p:sp>
        <p:nvSpPr>
          <p:cNvPr id="11" name="Text 9"/>
          <p:cNvSpPr/>
          <p:nvPr/>
        </p:nvSpPr>
        <p:spPr>
          <a:xfrm>
            <a:off x="5231963" y="1362313"/>
            <a:ext cx="4166473" cy="197525"/>
          </a:xfrm>
          <a:prstGeom prst="rect">
            <a:avLst/>
          </a:prstGeom>
          <a:noFill/>
          <a:ln/>
        </p:spPr>
        <p:txBody>
          <a:bodyPr wrap="none" lIns="0" tIns="0" rIns="0" bIns="0" rtlCol="0" anchor="t"/>
          <a:lstStyle/>
          <a:p>
            <a:pPr algn="l" marL="342900" indent="-342900">
              <a:lnSpc>
                <a:spcPts val="1550"/>
              </a:lnSpc>
              <a:buSzPct val="100000"/>
              <a:buChar char="•"/>
            </a:pPr>
            <a:r>
              <a:rPr lang="en-US" sz="950" dirty="0">
                <a:solidFill>
                  <a:srgbClr val="BFBFBF"/>
                </a:solidFill>
                <a:latin typeface="Open Sans" pitchFamily="34" charset="0"/>
                <a:ea typeface="Open Sans" pitchFamily="34" charset="-122"/>
                <a:cs typeface="Open Sans" pitchFamily="34" charset="-120"/>
              </a:rPr>
              <a:t>Enerji alım stratejilerinde karmaşıklık</a:t>
            </a:r>
            <a:endParaRPr lang="en-US" sz="950" dirty="0"/>
          </a:p>
        </p:txBody>
      </p:sp>
      <p:sp>
        <p:nvSpPr>
          <p:cNvPr id="12" name="Text 10"/>
          <p:cNvSpPr/>
          <p:nvPr/>
        </p:nvSpPr>
        <p:spPr>
          <a:xfrm>
            <a:off x="5231963" y="1602938"/>
            <a:ext cx="4166473" cy="197525"/>
          </a:xfrm>
          <a:prstGeom prst="rect">
            <a:avLst/>
          </a:prstGeom>
          <a:noFill/>
          <a:ln/>
        </p:spPr>
        <p:txBody>
          <a:bodyPr wrap="none" lIns="0" tIns="0" rIns="0" bIns="0" rtlCol="0" anchor="t"/>
          <a:lstStyle/>
          <a:p>
            <a:pPr algn="l" marL="342900" indent="-342900">
              <a:lnSpc>
                <a:spcPts val="1550"/>
              </a:lnSpc>
              <a:buSzPct val="100000"/>
              <a:buChar char="•"/>
            </a:pPr>
            <a:r>
              <a:rPr lang="en-US" sz="950" dirty="0">
                <a:solidFill>
                  <a:srgbClr val="BFBFBF"/>
                </a:solidFill>
                <a:latin typeface="Open Sans" pitchFamily="34" charset="0"/>
                <a:ea typeface="Open Sans" pitchFamily="34" charset="-122"/>
                <a:cs typeface="Open Sans" pitchFamily="34" charset="-120"/>
              </a:rPr>
              <a:t>Risk yönetimi maliyetlerinde artış</a:t>
            </a:r>
            <a:endParaRPr lang="en-US" sz="950" dirty="0"/>
          </a:p>
        </p:txBody>
      </p:sp>
      <p:sp>
        <p:nvSpPr>
          <p:cNvPr id="13" name="Text 11"/>
          <p:cNvSpPr/>
          <p:nvPr/>
        </p:nvSpPr>
        <p:spPr>
          <a:xfrm>
            <a:off x="5231963" y="1843564"/>
            <a:ext cx="4166473" cy="197525"/>
          </a:xfrm>
          <a:prstGeom prst="rect">
            <a:avLst/>
          </a:prstGeom>
          <a:noFill/>
          <a:ln/>
        </p:spPr>
        <p:txBody>
          <a:bodyPr wrap="none" lIns="0" tIns="0" rIns="0" bIns="0" rtlCol="0" anchor="t"/>
          <a:lstStyle/>
          <a:p>
            <a:pPr algn="l" marL="342900" indent="-342900">
              <a:lnSpc>
                <a:spcPts val="1550"/>
              </a:lnSpc>
              <a:buSzPct val="100000"/>
              <a:buChar char="•"/>
            </a:pPr>
            <a:r>
              <a:rPr lang="en-US" sz="950" dirty="0">
                <a:solidFill>
                  <a:srgbClr val="BFBFBF"/>
                </a:solidFill>
                <a:latin typeface="Open Sans" pitchFamily="34" charset="0"/>
                <a:ea typeface="Open Sans" pitchFamily="34" charset="-122"/>
                <a:cs typeface="Open Sans" pitchFamily="34" charset="-120"/>
              </a:rPr>
              <a:t>Planlama süreçlerinde belirsizlik</a:t>
            </a:r>
            <a:endParaRPr lang="en-US" sz="950" dirty="0"/>
          </a:p>
        </p:txBody>
      </p:sp>
      <p:sp>
        <p:nvSpPr>
          <p:cNvPr id="14" name="Text 12"/>
          <p:cNvSpPr/>
          <p:nvPr/>
        </p:nvSpPr>
        <p:spPr>
          <a:xfrm>
            <a:off x="5231963" y="2084189"/>
            <a:ext cx="4166473" cy="197525"/>
          </a:xfrm>
          <a:prstGeom prst="rect">
            <a:avLst/>
          </a:prstGeom>
          <a:noFill/>
          <a:ln/>
        </p:spPr>
        <p:txBody>
          <a:bodyPr wrap="none" lIns="0" tIns="0" rIns="0" bIns="0" rtlCol="0" anchor="t"/>
          <a:lstStyle/>
          <a:p>
            <a:pPr algn="l" marL="342900" indent="-342900">
              <a:lnSpc>
                <a:spcPts val="1550"/>
              </a:lnSpc>
              <a:buSzPct val="100000"/>
              <a:buChar char="•"/>
            </a:pPr>
            <a:r>
              <a:rPr lang="en-US" sz="950" dirty="0">
                <a:solidFill>
                  <a:srgbClr val="BFBFBF"/>
                </a:solidFill>
                <a:latin typeface="Open Sans" pitchFamily="34" charset="0"/>
                <a:ea typeface="Open Sans" pitchFamily="34" charset="-122"/>
                <a:cs typeface="Open Sans" pitchFamily="34" charset="-120"/>
              </a:rPr>
              <a:t>Finansal riskten korunma ihtiyacı</a:t>
            </a:r>
            <a:endParaRPr lang="en-US" sz="950" dirty="0"/>
          </a:p>
        </p:txBody>
      </p:sp>
      <p:sp>
        <p:nvSpPr>
          <p:cNvPr id="15" name="Shape 13"/>
          <p:cNvSpPr/>
          <p:nvPr/>
        </p:nvSpPr>
        <p:spPr>
          <a:xfrm>
            <a:off x="9645134" y="972026"/>
            <a:ext cx="4413171" cy="1433036"/>
          </a:xfrm>
          <a:prstGeom prst="roundRect">
            <a:avLst>
              <a:gd name="adj" fmla="val 1292"/>
            </a:avLst>
          </a:prstGeom>
          <a:solidFill>
            <a:srgbClr val="3E3E3E"/>
          </a:solidFill>
          <a:ln/>
        </p:spPr>
      </p:sp>
      <p:sp>
        <p:nvSpPr>
          <p:cNvPr id="16" name="Text 14"/>
          <p:cNvSpPr/>
          <p:nvPr/>
        </p:nvSpPr>
        <p:spPr>
          <a:xfrm>
            <a:off x="9768483" y="1095375"/>
            <a:ext cx="1543050" cy="192881"/>
          </a:xfrm>
          <a:prstGeom prst="rect">
            <a:avLst/>
          </a:prstGeom>
          <a:noFill/>
          <a:ln/>
        </p:spPr>
        <p:txBody>
          <a:bodyPr wrap="none" lIns="0" tIns="0" rIns="0" bIns="0" rtlCol="0" anchor="t"/>
          <a:lstStyle/>
          <a:p>
            <a:pPr algn="l" indent="0" marL="0">
              <a:lnSpc>
                <a:spcPts val="1500"/>
              </a:lnSpc>
              <a:buNone/>
            </a:pPr>
            <a:r>
              <a:rPr lang="en-US" sz="1200" dirty="0">
                <a:solidFill>
                  <a:srgbClr val="BFBFBF"/>
                </a:solidFill>
                <a:latin typeface="Instrument Sans Medium" pitchFamily="34" charset="0"/>
                <a:ea typeface="Instrument Sans Medium" pitchFamily="34" charset="-122"/>
                <a:cs typeface="Instrument Sans Medium" pitchFamily="34" charset="-120"/>
              </a:rPr>
              <a:t>Tüketici Etkileri</a:t>
            </a:r>
            <a:endParaRPr lang="en-US" sz="1200" dirty="0"/>
          </a:p>
        </p:txBody>
      </p:sp>
      <p:sp>
        <p:nvSpPr>
          <p:cNvPr id="17" name="Text 15"/>
          <p:cNvSpPr/>
          <p:nvPr/>
        </p:nvSpPr>
        <p:spPr>
          <a:xfrm>
            <a:off x="9768483" y="1362313"/>
            <a:ext cx="4166473" cy="197525"/>
          </a:xfrm>
          <a:prstGeom prst="rect">
            <a:avLst/>
          </a:prstGeom>
          <a:noFill/>
          <a:ln/>
        </p:spPr>
        <p:txBody>
          <a:bodyPr wrap="none" lIns="0" tIns="0" rIns="0" bIns="0" rtlCol="0" anchor="t"/>
          <a:lstStyle/>
          <a:p>
            <a:pPr algn="l" marL="342900" indent="-342900">
              <a:lnSpc>
                <a:spcPts val="1550"/>
              </a:lnSpc>
              <a:buSzPct val="100000"/>
              <a:buChar char="•"/>
            </a:pPr>
            <a:r>
              <a:rPr lang="en-US" sz="950" dirty="0">
                <a:solidFill>
                  <a:srgbClr val="BFBFBF"/>
                </a:solidFill>
                <a:latin typeface="Open Sans" pitchFamily="34" charset="0"/>
                <a:ea typeface="Open Sans" pitchFamily="34" charset="-122"/>
                <a:cs typeface="Open Sans" pitchFamily="34" charset="-120"/>
              </a:rPr>
              <a:t>Elektrik faturalarında dalgalanma</a:t>
            </a:r>
            <a:endParaRPr lang="en-US" sz="950" dirty="0"/>
          </a:p>
        </p:txBody>
      </p:sp>
      <p:sp>
        <p:nvSpPr>
          <p:cNvPr id="18" name="Text 16"/>
          <p:cNvSpPr/>
          <p:nvPr/>
        </p:nvSpPr>
        <p:spPr>
          <a:xfrm>
            <a:off x="9768483" y="1602938"/>
            <a:ext cx="4166473" cy="197525"/>
          </a:xfrm>
          <a:prstGeom prst="rect">
            <a:avLst/>
          </a:prstGeom>
          <a:noFill/>
          <a:ln/>
        </p:spPr>
        <p:txBody>
          <a:bodyPr wrap="none" lIns="0" tIns="0" rIns="0" bIns="0" rtlCol="0" anchor="t"/>
          <a:lstStyle/>
          <a:p>
            <a:pPr algn="l" marL="342900" indent="-342900">
              <a:lnSpc>
                <a:spcPts val="1550"/>
              </a:lnSpc>
              <a:buSzPct val="100000"/>
              <a:buChar char="•"/>
            </a:pPr>
            <a:r>
              <a:rPr lang="en-US" sz="950" dirty="0">
                <a:solidFill>
                  <a:srgbClr val="BFBFBF"/>
                </a:solidFill>
                <a:latin typeface="Open Sans" pitchFamily="34" charset="0"/>
                <a:ea typeface="Open Sans" pitchFamily="34" charset="-122"/>
                <a:cs typeface="Open Sans" pitchFamily="34" charset="-120"/>
              </a:rPr>
              <a:t>Hane halkı bütçe planlamasında zorluk</a:t>
            </a:r>
            <a:endParaRPr lang="en-US" sz="950" dirty="0"/>
          </a:p>
        </p:txBody>
      </p:sp>
      <p:sp>
        <p:nvSpPr>
          <p:cNvPr id="19" name="Text 17"/>
          <p:cNvSpPr/>
          <p:nvPr/>
        </p:nvSpPr>
        <p:spPr>
          <a:xfrm>
            <a:off x="9768483" y="1843564"/>
            <a:ext cx="4166473" cy="197525"/>
          </a:xfrm>
          <a:prstGeom prst="rect">
            <a:avLst/>
          </a:prstGeom>
          <a:noFill/>
          <a:ln/>
        </p:spPr>
        <p:txBody>
          <a:bodyPr wrap="none" lIns="0" tIns="0" rIns="0" bIns="0" rtlCol="0" anchor="t"/>
          <a:lstStyle/>
          <a:p>
            <a:pPr algn="l" marL="342900" indent="-342900">
              <a:lnSpc>
                <a:spcPts val="1550"/>
              </a:lnSpc>
              <a:buSzPct val="100000"/>
              <a:buChar char="•"/>
            </a:pPr>
            <a:r>
              <a:rPr lang="en-US" sz="950" dirty="0">
                <a:solidFill>
                  <a:srgbClr val="BFBFBF"/>
                </a:solidFill>
                <a:latin typeface="Open Sans" pitchFamily="34" charset="0"/>
                <a:ea typeface="Open Sans" pitchFamily="34" charset="-122"/>
                <a:cs typeface="Open Sans" pitchFamily="34" charset="-120"/>
              </a:rPr>
              <a:t>Enerji yoksulluğu riski artışı</a:t>
            </a:r>
            <a:endParaRPr lang="en-US" sz="950" dirty="0"/>
          </a:p>
        </p:txBody>
      </p:sp>
      <p:sp>
        <p:nvSpPr>
          <p:cNvPr id="20" name="Text 18"/>
          <p:cNvSpPr/>
          <p:nvPr/>
        </p:nvSpPr>
        <p:spPr>
          <a:xfrm>
            <a:off x="9768483" y="2084189"/>
            <a:ext cx="4166473" cy="197525"/>
          </a:xfrm>
          <a:prstGeom prst="rect">
            <a:avLst/>
          </a:prstGeom>
          <a:noFill/>
          <a:ln/>
        </p:spPr>
        <p:txBody>
          <a:bodyPr wrap="none" lIns="0" tIns="0" rIns="0" bIns="0" rtlCol="0" anchor="t"/>
          <a:lstStyle/>
          <a:p>
            <a:pPr algn="l" marL="342900" indent="-342900">
              <a:lnSpc>
                <a:spcPts val="1550"/>
              </a:lnSpc>
              <a:buSzPct val="100000"/>
              <a:buChar char="•"/>
            </a:pPr>
            <a:r>
              <a:rPr lang="en-US" sz="950" dirty="0">
                <a:solidFill>
                  <a:srgbClr val="BFBFBF"/>
                </a:solidFill>
                <a:latin typeface="Open Sans" pitchFamily="34" charset="0"/>
                <a:ea typeface="Open Sans" pitchFamily="34" charset="-122"/>
                <a:cs typeface="Open Sans" pitchFamily="34" charset="-120"/>
              </a:rPr>
              <a:t>Tüketici güveninde azalma</a:t>
            </a:r>
            <a:endParaRPr lang="en-US" sz="950" dirty="0"/>
          </a:p>
        </p:txBody>
      </p:sp>
      <p:sp>
        <p:nvSpPr>
          <p:cNvPr id="21" name="Text 19"/>
          <p:cNvSpPr/>
          <p:nvPr/>
        </p:nvSpPr>
        <p:spPr>
          <a:xfrm>
            <a:off x="572095" y="2543889"/>
            <a:ext cx="13486209" cy="395049"/>
          </a:xfrm>
          <a:prstGeom prst="rect">
            <a:avLst/>
          </a:prstGeom>
          <a:noFill/>
          <a:ln/>
        </p:spPr>
        <p:txBody>
          <a:bodyPr wrap="square" lIns="0" tIns="0" rIns="0" bIns="0" rtlCol="0" anchor="t"/>
          <a:lstStyle/>
          <a:p>
            <a:pPr algn="l" indent="0" marL="0">
              <a:lnSpc>
                <a:spcPts val="1550"/>
              </a:lnSpc>
              <a:buNone/>
            </a:pPr>
            <a:r>
              <a:rPr lang="en-US" sz="950" dirty="0">
                <a:solidFill>
                  <a:srgbClr val="BFBFBF"/>
                </a:solidFill>
                <a:latin typeface="Open Sans" pitchFamily="34" charset="0"/>
                <a:ea typeface="Open Sans" pitchFamily="34" charset="-122"/>
                <a:cs typeface="Open Sans" pitchFamily="34" charset="-120"/>
              </a:rPr>
              <a:t>Fiyat anomalileri, </a:t>
            </a:r>
            <a:pPr algn="l" indent="0" marL="0">
              <a:lnSpc>
                <a:spcPts val="1550"/>
              </a:lnSpc>
              <a:buNone/>
            </a:pPr>
            <a:r>
              <a:rPr lang="en-US" sz="950" dirty="0">
                <a:solidFill>
                  <a:srgbClr val="F5F547"/>
                </a:solidFill>
                <a:latin typeface="Open Sans" pitchFamily="34" charset="0"/>
                <a:ea typeface="Open Sans" pitchFamily="34" charset="-122"/>
                <a:cs typeface="Open Sans" pitchFamily="34" charset="-120"/>
              </a:rPr>
              <a:t>tüm değer zincirinde</a:t>
            </a:r>
            <a:pPr algn="l" indent="0" marL="0">
              <a:lnSpc>
                <a:spcPts val="1550"/>
              </a:lnSpc>
              <a:buNone/>
            </a:pPr>
            <a:r>
              <a:rPr lang="en-US" sz="950" dirty="0">
                <a:solidFill>
                  <a:srgbClr val="BFBFBF"/>
                </a:solidFill>
                <a:latin typeface="Open Sans" pitchFamily="34" charset="0"/>
                <a:ea typeface="Open Sans" pitchFamily="34" charset="-122"/>
                <a:cs typeface="Open Sans" pitchFamily="34" charset="-120"/>
              </a:rPr>
              <a:t> olumsuz etkiler yaratmakta ve ekonomik istikrarı tehdit etmektedir. Özellikle enerji-yoğun sektörlerde faaliyet gösteren şirketler, bu dalgalanmalar nedeniyle ciddi finansal kayıplara uğrayabilmektedir. Uzun vadede, bu durum enerji verimliliği yatırımlarını ve yenilenebilir enerji geçişini de olumsuz etkileyebilir.</a:t>
            </a:r>
            <a:endParaRPr lang="en-US" sz="950" dirty="0"/>
          </a:p>
        </p:txBody>
      </p:sp>
      <p:pic>
        <p:nvPicPr>
          <p:cNvPr id="22" name="Image 0" descr="preencoded.png">    </p:cNvPr>
          <p:cNvPicPr>
            <a:picLocks noChangeAspect="1"/>
          </p:cNvPicPr>
          <p:nvPr/>
        </p:nvPicPr>
        <p:blipFill>
          <a:blip r:embed="rId1"/>
          <a:stretch>
            <a:fillRect/>
          </a:stretch>
        </p:blipFill>
        <p:spPr>
          <a:xfrm>
            <a:off x="572095" y="3077766"/>
            <a:ext cx="13486209" cy="7552253"/>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622578" y="489228"/>
            <a:ext cx="8753951" cy="556022"/>
          </a:xfrm>
          <a:prstGeom prst="rect">
            <a:avLst/>
          </a:prstGeom>
          <a:noFill/>
          <a:ln/>
        </p:spPr>
        <p:txBody>
          <a:bodyPr wrap="none" lIns="0" tIns="0" rIns="0" bIns="0" rtlCol="0" anchor="t"/>
          <a:lstStyle/>
          <a:p>
            <a:pPr algn="l" indent="0" marL="0">
              <a:lnSpc>
                <a:spcPts val="4350"/>
              </a:lnSpc>
              <a:buNone/>
            </a:pPr>
            <a:r>
              <a:rPr lang="en-US" sz="3500" dirty="0">
                <a:solidFill>
                  <a:srgbClr val="FEFEFE"/>
                </a:solidFill>
                <a:latin typeface="Instrument Sans Medium" pitchFamily="34" charset="0"/>
                <a:ea typeface="Instrument Sans Medium" pitchFamily="34" charset="-122"/>
                <a:cs typeface="Instrument Sans Medium" pitchFamily="34" charset="-120"/>
              </a:rPr>
              <a:t>SWOT Analizi: Çok Boyutlu Değerlendirme</a:t>
            </a:r>
            <a:endParaRPr lang="en-US" sz="3500" dirty="0"/>
          </a:p>
        </p:txBody>
      </p:sp>
      <p:sp>
        <p:nvSpPr>
          <p:cNvPr id="3" name="Shape 1"/>
          <p:cNvSpPr/>
          <p:nvPr/>
        </p:nvSpPr>
        <p:spPr>
          <a:xfrm>
            <a:off x="622578" y="1401008"/>
            <a:ext cx="6603683" cy="2859762"/>
          </a:xfrm>
          <a:prstGeom prst="roundRect">
            <a:avLst>
              <a:gd name="adj" fmla="val 933"/>
            </a:avLst>
          </a:prstGeom>
          <a:solidFill>
            <a:srgbClr val="1F1F1F"/>
          </a:solidFill>
          <a:ln w="22860">
            <a:solidFill>
              <a:srgbClr val="F5F547"/>
            </a:solidFill>
            <a:prstDash val="solid"/>
          </a:ln>
        </p:spPr>
      </p:sp>
      <p:sp>
        <p:nvSpPr>
          <p:cNvPr id="4" name="Text 2"/>
          <p:cNvSpPr/>
          <p:nvPr/>
        </p:nvSpPr>
        <p:spPr>
          <a:xfrm>
            <a:off x="823317" y="1601748"/>
            <a:ext cx="3075146" cy="333494"/>
          </a:xfrm>
          <a:prstGeom prst="rect">
            <a:avLst/>
          </a:prstGeom>
          <a:noFill/>
          <a:ln/>
        </p:spPr>
        <p:txBody>
          <a:bodyPr wrap="none" lIns="0" tIns="0" rIns="0" bIns="0" rtlCol="0" anchor="t"/>
          <a:lstStyle/>
          <a:p>
            <a:pPr algn="l" indent="0" marL="0">
              <a:lnSpc>
                <a:spcPts val="2600"/>
              </a:lnSpc>
              <a:buNone/>
            </a:pPr>
            <a:r>
              <a:rPr lang="en-US" sz="2100" dirty="0">
                <a:solidFill>
                  <a:srgbClr val="BFBFBF"/>
                </a:solidFill>
                <a:latin typeface="Instrument Sans Medium" pitchFamily="34" charset="0"/>
                <a:ea typeface="Instrument Sans Medium" pitchFamily="34" charset="-122"/>
                <a:cs typeface="Instrument Sans Medium" pitchFamily="34" charset="-120"/>
              </a:rPr>
              <a:t>Güçlü Yönler (Strengths)</a:t>
            </a:r>
            <a:endParaRPr lang="en-US" sz="2100" dirty="0"/>
          </a:p>
        </p:txBody>
      </p:sp>
      <p:sp>
        <p:nvSpPr>
          <p:cNvPr id="5" name="Text 3"/>
          <p:cNvSpPr/>
          <p:nvPr/>
        </p:nvSpPr>
        <p:spPr>
          <a:xfrm>
            <a:off x="823317" y="2041922"/>
            <a:ext cx="6202204" cy="284559"/>
          </a:xfrm>
          <a:prstGeom prst="rect">
            <a:avLst/>
          </a:prstGeom>
          <a:noFill/>
          <a:ln/>
        </p:spPr>
        <p:txBody>
          <a:bodyPr wrap="none" lIns="0" tIns="0" rIns="0" bIns="0" rtlCol="0" anchor="t"/>
          <a:lstStyle/>
          <a:p>
            <a:pPr algn="l" marL="342900" indent="-342900">
              <a:lnSpc>
                <a:spcPts val="2200"/>
              </a:lnSpc>
              <a:buSzPct val="100000"/>
              <a:buChar char="•"/>
            </a:pPr>
            <a:r>
              <a:rPr lang="en-US" sz="1400" dirty="0">
                <a:solidFill>
                  <a:srgbClr val="BFBFBF"/>
                </a:solidFill>
                <a:latin typeface="Open Sans" pitchFamily="34" charset="0"/>
                <a:ea typeface="Open Sans" pitchFamily="34" charset="-122"/>
                <a:cs typeface="Open Sans" pitchFamily="34" charset="-120"/>
              </a:rPr>
              <a:t>Gelişmiş piyasa izleme sistemleri</a:t>
            </a:r>
            <a:endParaRPr lang="en-US" sz="1400" dirty="0"/>
          </a:p>
        </p:txBody>
      </p:sp>
      <p:sp>
        <p:nvSpPr>
          <p:cNvPr id="6" name="Text 4"/>
          <p:cNvSpPr/>
          <p:nvPr/>
        </p:nvSpPr>
        <p:spPr>
          <a:xfrm>
            <a:off x="823317" y="2388632"/>
            <a:ext cx="6202204" cy="284559"/>
          </a:xfrm>
          <a:prstGeom prst="rect">
            <a:avLst/>
          </a:prstGeom>
          <a:noFill/>
          <a:ln/>
        </p:spPr>
        <p:txBody>
          <a:bodyPr wrap="none" lIns="0" tIns="0" rIns="0" bIns="0" rtlCol="0" anchor="t"/>
          <a:lstStyle/>
          <a:p>
            <a:pPr algn="l" marL="342900" indent="-342900">
              <a:lnSpc>
                <a:spcPts val="2200"/>
              </a:lnSpc>
              <a:buSzPct val="100000"/>
              <a:buChar char="•"/>
            </a:pPr>
            <a:r>
              <a:rPr lang="en-US" sz="1400" dirty="0">
                <a:solidFill>
                  <a:srgbClr val="BFBFBF"/>
                </a:solidFill>
                <a:latin typeface="Open Sans" pitchFamily="34" charset="0"/>
                <a:ea typeface="Open Sans" pitchFamily="34" charset="-122"/>
                <a:cs typeface="Open Sans" pitchFamily="34" charset="-120"/>
              </a:rPr>
              <a:t>Deneyimli piyasa operatörleri</a:t>
            </a:r>
            <a:endParaRPr lang="en-US" sz="1400" dirty="0"/>
          </a:p>
        </p:txBody>
      </p:sp>
      <p:sp>
        <p:nvSpPr>
          <p:cNvPr id="7" name="Text 5"/>
          <p:cNvSpPr/>
          <p:nvPr/>
        </p:nvSpPr>
        <p:spPr>
          <a:xfrm>
            <a:off x="823317" y="2735342"/>
            <a:ext cx="6202204" cy="284559"/>
          </a:xfrm>
          <a:prstGeom prst="rect">
            <a:avLst/>
          </a:prstGeom>
          <a:noFill/>
          <a:ln/>
        </p:spPr>
        <p:txBody>
          <a:bodyPr wrap="none" lIns="0" tIns="0" rIns="0" bIns="0" rtlCol="0" anchor="t"/>
          <a:lstStyle/>
          <a:p>
            <a:pPr algn="l" marL="342900" indent="-342900">
              <a:lnSpc>
                <a:spcPts val="2200"/>
              </a:lnSpc>
              <a:buSzPct val="100000"/>
              <a:buChar char="•"/>
            </a:pPr>
            <a:r>
              <a:rPr lang="en-US" sz="1400" dirty="0">
                <a:solidFill>
                  <a:srgbClr val="BFBFBF"/>
                </a:solidFill>
                <a:latin typeface="Open Sans" pitchFamily="34" charset="0"/>
                <a:ea typeface="Open Sans" pitchFamily="34" charset="-122"/>
                <a:cs typeface="Open Sans" pitchFamily="34" charset="-120"/>
              </a:rPr>
              <a:t>Teknolojik altyapı kapasitesi</a:t>
            </a:r>
            <a:endParaRPr lang="en-US" sz="1400" dirty="0"/>
          </a:p>
        </p:txBody>
      </p:sp>
      <p:sp>
        <p:nvSpPr>
          <p:cNvPr id="8" name="Text 6"/>
          <p:cNvSpPr/>
          <p:nvPr/>
        </p:nvSpPr>
        <p:spPr>
          <a:xfrm>
            <a:off x="823317" y="3082052"/>
            <a:ext cx="6202204" cy="284559"/>
          </a:xfrm>
          <a:prstGeom prst="rect">
            <a:avLst/>
          </a:prstGeom>
          <a:noFill/>
          <a:ln/>
        </p:spPr>
        <p:txBody>
          <a:bodyPr wrap="none" lIns="0" tIns="0" rIns="0" bIns="0" rtlCol="0" anchor="t"/>
          <a:lstStyle/>
          <a:p>
            <a:pPr algn="l" marL="342900" indent="-342900">
              <a:lnSpc>
                <a:spcPts val="2200"/>
              </a:lnSpc>
              <a:buSzPct val="100000"/>
              <a:buChar char="•"/>
            </a:pPr>
            <a:r>
              <a:rPr lang="en-US" sz="1400" dirty="0">
                <a:solidFill>
                  <a:srgbClr val="BFBFBF"/>
                </a:solidFill>
                <a:latin typeface="Open Sans" pitchFamily="34" charset="0"/>
                <a:ea typeface="Open Sans" pitchFamily="34" charset="-122"/>
                <a:cs typeface="Open Sans" pitchFamily="34" charset="-120"/>
              </a:rPr>
              <a:t>Veri analizi yetenekleri</a:t>
            </a:r>
            <a:endParaRPr lang="en-US" sz="1400" dirty="0"/>
          </a:p>
        </p:txBody>
      </p:sp>
      <p:sp>
        <p:nvSpPr>
          <p:cNvPr id="9" name="Text 7"/>
          <p:cNvSpPr/>
          <p:nvPr/>
        </p:nvSpPr>
        <p:spPr>
          <a:xfrm>
            <a:off x="823317" y="3428762"/>
            <a:ext cx="6202204" cy="284559"/>
          </a:xfrm>
          <a:prstGeom prst="rect">
            <a:avLst/>
          </a:prstGeom>
          <a:noFill/>
          <a:ln/>
        </p:spPr>
        <p:txBody>
          <a:bodyPr wrap="none" lIns="0" tIns="0" rIns="0" bIns="0" rtlCol="0" anchor="t"/>
          <a:lstStyle/>
          <a:p>
            <a:pPr algn="l" marL="342900" indent="-342900">
              <a:lnSpc>
                <a:spcPts val="2200"/>
              </a:lnSpc>
              <a:buSzPct val="100000"/>
              <a:buChar char="•"/>
            </a:pPr>
            <a:r>
              <a:rPr lang="en-US" sz="1400" dirty="0">
                <a:solidFill>
                  <a:srgbClr val="BFBFBF"/>
                </a:solidFill>
                <a:latin typeface="Open Sans" pitchFamily="34" charset="0"/>
                <a:ea typeface="Open Sans" pitchFamily="34" charset="-122"/>
                <a:cs typeface="Open Sans" pitchFamily="34" charset="-120"/>
              </a:rPr>
              <a:t>Çeşitli enerji kaynakları portföyü</a:t>
            </a:r>
            <a:endParaRPr lang="en-US" sz="1400" dirty="0"/>
          </a:p>
        </p:txBody>
      </p:sp>
      <p:sp>
        <p:nvSpPr>
          <p:cNvPr id="10" name="Shape 8"/>
          <p:cNvSpPr/>
          <p:nvPr/>
        </p:nvSpPr>
        <p:spPr>
          <a:xfrm>
            <a:off x="7404140" y="1401008"/>
            <a:ext cx="6603683" cy="2859762"/>
          </a:xfrm>
          <a:prstGeom prst="roundRect">
            <a:avLst>
              <a:gd name="adj" fmla="val 933"/>
            </a:avLst>
          </a:prstGeom>
          <a:solidFill>
            <a:srgbClr val="1F1F1F"/>
          </a:solidFill>
          <a:ln w="22860">
            <a:solidFill>
              <a:srgbClr val="575757"/>
            </a:solidFill>
            <a:prstDash val="solid"/>
          </a:ln>
        </p:spPr>
      </p:sp>
      <p:sp>
        <p:nvSpPr>
          <p:cNvPr id="11" name="Text 9"/>
          <p:cNvSpPr/>
          <p:nvPr/>
        </p:nvSpPr>
        <p:spPr>
          <a:xfrm>
            <a:off x="7604879" y="1601748"/>
            <a:ext cx="3288625" cy="333494"/>
          </a:xfrm>
          <a:prstGeom prst="rect">
            <a:avLst/>
          </a:prstGeom>
          <a:noFill/>
          <a:ln/>
        </p:spPr>
        <p:txBody>
          <a:bodyPr wrap="none" lIns="0" tIns="0" rIns="0" bIns="0" rtlCol="0" anchor="t"/>
          <a:lstStyle/>
          <a:p>
            <a:pPr algn="l" indent="0" marL="0">
              <a:lnSpc>
                <a:spcPts val="2600"/>
              </a:lnSpc>
              <a:buNone/>
            </a:pPr>
            <a:r>
              <a:rPr lang="en-US" sz="2100" dirty="0">
                <a:solidFill>
                  <a:srgbClr val="BFBFBF"/>
                </a:solidFill>
                <a:latin typeface="Instrument Sans Medium" pitchFamily="34" charset="0"/>
                <a:ea typeface="Instrument Sans Medium" pitchFamily="34" charset="-122"/>
                <a:cs typeface="Instrument Sans Medium" pitchFamily="34" charset="-120"/>
              </a:rPr>
              <a:t>Zayıf Yönler (Weaknesses)</a:t>
            </a:r>
            <a:endParaRPr lang="en-US" sz="2100" dirty="0"/>
          </a:p>
        </p:txBody>
      </p:sp>
      <p:sp>
        <p:nvSpPr>
          <p:cNvPr id="12" name="Text 10"/>
          <p:cNvSpPr/>
          <p:nvPr/>
        </p:nvSpPr>
        <p:spPr>
          <a:xfrm>
            <a:off x="7604879" y="2041922"/>
            <a:ext cx="6202204" cy="284559"/>
          </a:xfrm>
          <a:prstGeom prst="rect">
            <a:avLst/>
          </a:prstGeom>
          <a:noFill/>
          <a:ln/>
        </p:spPr>
        <p:txBody>
          <a:bodyPr wrap="none" lIns="0" tIns="0" rIns="0" bIns="0" rtlCol="0" anchor="t"/>
          <a:lstStyle/>
          <a:p>
            <a:pPr algn="l" marL="342900" indent="-342900">
              <a:lnSpc>
                <a:spcPts val="2200"/>
              </a:lnSpc>
              <a:buSzPct val="100000"/>
              <a:buChar char="•"/>
            </a:pPr>
            <a:r>
              <a:rPr lang="en-US" sz="1400" dirty="0">
                <a:solidFill>
                  <a:srgbClr val="BFBFBF"/>
                </a:solidFill>
                <a:latin typeface="Open Sans" pitchFamily="34" charset="0"/>
                <a:ea typeface="Open Sans" pitchFamily="34" charset="-122"/>
                <a:cs typeface="Open Sans" pitchFamily="34" charset="-120"/>
              </a:rPr>
              <a:t>Eski fiyatlandırma algoritmaları</a:t>
            </a:r>
            <a:endParaRPr lang="en-US" sz="1400" dirty="0"/>
          </a:p>
        </p:txBody>
      </p:sp>
      <p:sp>
        <p:nvSpPr>
          <p:cNvPr id="13" name="Text 11"/>
          <p:cNvSpPr/>
          <p:nvPr/>
        </p:nvSpPr>
        <p:spPr>
          <a:xfrm>
            <a:off x="7604879" y="2388632"/>
            <a:ext cx="6202204" cy="284559"/>
          </a:xfrm>
          <a:prstGeom prst="rect">
            <a:avLst/>
          </a:prstGeom>
          <a:noFill/>
          <a:ln/>
        </p:spPr>
        <p:txBody>
          <a:bodyPr wrap="none" lIns="0" tIns="0" rIns="0" bIns="0" rtlCol="0" anchor="t"/>
          <a:lstStyle/>
          <a:p>
            <a:pPr algn="l" marL="342900" indent="-342900">
              <a:lnSpc>
                <a:spcPts val="2200"/>
              </a:lnSpc>
              <a:buSzPct val="100000"/>
              <a:buChar char="•"/>
            </a:pPr>
            <a:r>
              <a:rPr lang="en-US" sz="1400" dirty="0">
                <a:solidFill>
                  <a:srgbClr val="BFBFBF"/>
                </a:solidFill>
                <a:latin typeface="Open Sans" pitchFamily="34" charset="0"/>
                <a:ea typeface="Open Sans" pitchFamily="34" charset="-122"/>
                <a:cs typeface="Open Sans" pitchFamily="34" charset="-120"/>
              </a:rPr>
              <a:t>Yetersiz öngörü modelleri</a:t>
            </a:r>
            <a:endParaRPr lang="en-US" sz="1400" dirty="0"/>
          </a:p>
        </p:txBody>
      </p:sp>
      <p:sp>
        <p:nvSpPr>
          <p:cNvPr id="14" name="Text 12"/>
          <p:cNvSpPr/>
          <p:nvPr/>
        </p:nvSpPr>
        <p:spPr>
          <a:xfrm>
            <a:off x="7604879" y="2735342"/>
            <a:ext cx="6202204" cy="284559"/>
          </a:xfrm>
          <a:prstGeom prst="rect">
            <a:avLst/>
          </a:prstGeom>
          <a:noFill/>
          <a:ln/>
        </p:spPr>
        <p:txBody>
          <a:bodyPr wrap="none" lIns="0" tIns="0" rIns="0" bIns="0" rtlCol="0" anchor="t"/>
          <a:lstStyle/>
          <a:p>
            <a:pPr algn="l" marL="342900" indent="-342900">
              <a:lnSpc>
                <a:spcPts val="2200"/>
              </a:lnSpc>
              <a:buSzPct val="100000"/>
              <a:buChar char="•"/>
            </a:pPr>
            <a:r>
              <a:rPr lang="en-US" sz="1400" dirty="0">
                <a:solidFill>
                  <a:srgbClr val="BFBFBF"/>
                </a:solidFill>
                <a:latin typeface="Open Sans" pitchFamily="34" charset="0"/>
                <a:ea typeface="Open Sans" pitchFamily="34" charset="-122"/>
                <a:cs typeface="Open Sans" pitchFamily="34" charset="-120"/>
              </a:rPr>
              <a:t>Sınırlı depolama kapasitesi</a:t>
            </a:r>
            <a:endParaRPr lang="en-US" sz="1400" dirty="0"/>
          </a:p>
        </p:txBody>
      </p:sp>
      <p:sp>
        <p:nvSpPr>
          <p:cNvPr id="15" name="Text 13"/>
          <p:cNvSpPr/>
          <p:nvPr/>
        </p:nvSpPr>
        <p:spPr>
          <a:xfrm>
            <a:off x="7604879" y="3082052"/>
            <a:ext cx="6202204" cy="284559"/>
          </a:xfrm>
          <a:prstGeom prst="rect">
            <a:avLst/>
          </a:prstGeom>
          <a:noFill/>
          <a:ln/>
        </p:spPr>
        <p:txBody>
          <a:bodyPr wrap="none" lIns="0" tIns="0" rIns="0" bIns="0" rtlCol="0" anchor="t"/>
          <a:lstStyle/>
          <a:p>
            <a:pPr algn="l" marL="342900" indent="-342900">
              <a:lnSpc>
                <a:spcPts val="2200"/>
              </a:lnSpc>
              <a:buSzPct val="100000"/>
              <a:buChar char="•"/>
            </a:pPr>
            <a:r>
              <a:rPr lang="en-US" sz="1400" dirty="0">
                <a:solidFill>
                  <a:srgbClr val="BFBFBF"/>
                </a:solidFill>
                <a:latin typeface="Open Sans" pitchFamily="34" charset="0"/>
                <a:ea typeface="Open Sans" pitchFamily="34" charset="-122"/>
                <a:cs typeface="Open Sans" pitchFamily="34" charset="-120"/>
              </a:rPr>
              <a:t>Regülasyon boşlukları</a:t>
            </a:r>
            <a:endParaRPr lang="en-US" sz="1400" dirty="0"/>
          </a:p>
        </p:txBody>
      </p:sp>
      <p:sp>
        <p:nvSpPr>
          <p:cNvPr id="16" name="Text 14"/>
          <p:cNvSpPr/>
          <p:nvPr/>
        </p:nvSpPr>
        <p:spPr>
          <a:xfrm>
            <a:off x="7604879" y="3428762"/>
            <a:ext cx="6202204" cy="284559"/>
          </a:xfrm>
          <a:prstGeom prst="rect">
            <a:avLst/>
          </a:prstGeom>
          <a:noFill/>
          <a:ln/>
        </p:spPr>
        <p:txBody>
          <a:bodyPr wrap="none" lIns="0" tIns="0" rIns="0" bIns="0" rtlCol="0" anchor="t"/>
          <a:lstStyle/>
          <a:p>
            <a:pPr algn="l" marL="342900" indent="-342900">
              <a:lnSpc>
                <a:spcPts val="2200"/>
              </a:lnSpc>
              <a:buSzPct val="100000"/>
              <a:buChar char="•"/>
            </a:pPr>
            <a:r>
              <a:rPr lang="en-US" sz="1400" dirty="0">
                <a:solidFill>
                  <a:srgbClr val="BFBFBF"/>
                </a:solidFill>
                <a:latin typeface="Open Sans" pitchFamily="34" charset="0"/>
                <a:ea typeface="Open Sans" pitchFamily="34" charset="-122"/>
                <a:cs typeface="Open Sans" pitchFamily="34" charset="-120"/>
              </a:rPr>
              <a:t>Piyasa manipülasyonuna açıklık</a:t>
            </a:r>
            <a:endParaRPr lang="en-US" sz="1400" dirty="0"/>
          </a:p>
        </p:txBody>
      </p:sp>
      <p:sp>
        <p:nvSpPr>
          <p:cNvPr id="17" name="Text 15"/>
          <p:cNvSpPr/>
          <p:nvPr/>
        </p:nvSpPr>
        <p:spPr>
          <a:xfrm>
            <a:off x="7604879" y="3775472"/>
            <a:ext cx="6202204" cy="284559"/>
          </a:xfrm>
          <a:prstGeom prst="rect">
            <a:avLst/>
          </a:prstGeom>
          <a:noFill/>
          <a:ln/>
        </p:spPr>
        <p:txBody>
          <a:bodyPr wrap="none" lIns="0" tIns="0" rIns="0" bIns="0" rtlCol="0" anchor="t"/>
          <a:lstStyle/>
          <a:p>
            <a:pPr algn="l" marL="342900" indent="-342900">
              <a:lnSpc>
                <a:spcPts val="2200"/>
              </a:lnSpc>
              <a:buSzPct val="100000"/>
              <a:buChar char="•"/>
            </a:pPr>
            <a:r>
              <a:rPr lang="en-US" sz="1400" dirty="0">
                <a:solidFill>
                  <a:srgbClr val="BFBFBF"/>
                </a:solidFill>
                <a:latin typeface="Open Sans" pitchFamily="34" charset="0"/>
                <a:ea typeface="Open Sans" pitchFamily="34" charset="-122"/>
                <a:cs typeface="Open Sans" pitchFamily="34" charset="-120"/>
              </a:rPr>
              <a:t>Şeffaflık eksikliği</a:t>
            </a:r>
            <a:endParaRPr lang="en-US" sz="1400" dirty="0"/>
          </a:p>
        </p:txBody>
      </p:sp>
      <p:sp>
        <p:nvSpPr>
          <p:cNvPr id="18" name="Shape 16"/>
          <p:cNvSpPr/>
          <p:nvPr/>
        </p:nvSpPr>
        <p:spPr>
          <a:xfrm>
            <a:off x="622578" y="4660821"/>
            <a:ext cx="6475690" cy="2885242"/>
          </a:xfrm>
          <a:prstGeom prst="roundRect">
            <a:avLst>
              <a:gd name="adj" fmla="val 14799"/>
            </a:avLst>
          </a:prstGeom>
          <a:solidFill>
            <a:srgbClr val="3E3E3E"/>
          </a:solidFill>
          <a:ln/>
        </p:spPr>
      </p:sp>
      <p:sp>
        <p:nvSpPr>
          <p:cNvPr id="19" name="Text 17"/>
          <p:cNvSpPr/>
          <p:nvPr/>
        </p:nvSpPr>
        <p:spPr>
          <a:xfrm>
            <a:off x="800457" y="4838700"/>
            <a:ext cx="2980373" cy="333494"/>
          </a:xfrm>
          <a:prstGeom prst="rect">
            <a:avLst/>
          </a:prstGeom>
          <a:noFill/>
          <a:ln/>
        </p:spPr>
        <p:txBody>
          <a:bodyPr wrap="none" lIns="0" tIns="0" rIns="0" bIns="0" rtlCol="0" anchor="t"/>
          <a:lstStyle/>
          <a:p>
            <a:pPr algn="l" indent="0" marL="0">
              <a:lnSpc>
                <a:spcPts val="2600"/>
              </a:lnSpc>
              <a:buNone/>
            </a:pPr>
            <a:r>
              <a:rPr lang="en-US" sz="2100" dirty="0">
                <a:solidFill>
                  <a:srgbClr val="BFBFBF"/>
                </a:solidFill>
                <a:latin typeface="Instrument Sans Medium" pitchFamily="34" charset="0"/>
                <a:ea typeface="Instrument Sans Medium" pitchFamily="34" charset="-122"/>
                <a:cs typeface="Instrument Sans Medium" pitchFamily="34" charset="-120"/>
              </a:rPr>
              <a:t>Fırsatlar (Opportunities)</a:t>
            </a:r>
            <a:endParaRPr lang="en-US" sz="2100" dirty="0"/>
          </a:p>
        </p:txBody>
      </p:sp>
      <p:sp>
        <p:nvSpPr>
          <p:cNvPr id="20" name="Text 18"/>
          <p:cNvSpPr/>
          <p:nvPr/>
        </p:nvSpPr>
        <p:spPr>
          <a:xfrm>
            <a:off x="800457" y="5350073"/>
            <a:ext cx="6119932" cy="284559"/>
          </a:xfrm>
          <a:prstGeom prst="rect">
            <a:avLst/>
          </a:prstGeom>
          <a:noFill/>
          <a:ln/>
        </p:spPr>
        <p:txBody>
          <a:bodyPr wrap="none" lIns="0" tIns="0" rIns="0" bIns="0" rtlCol="0" anchor="t"/>
          <a:lstStyle/>
          <a:p>
            <a:pPr algn="l" marL="342900" indent="-342900">
              <a:lnSpc>
                <a:spcPts val="2200"/>
              </a:lnSpc>
              <a:buSzPct val="100000"/>
              <a:buChar char="•"/>
            </a:pPr>
            <a:r>
              <a:rPr lang="en-US" sz="1400" dirty="0">
                <a:solidFill>
                  <a:srgbClr val="BFBFBF"/>
                </a:solidFill>
                <a:latin typeface="Open Sans" pitchFamily="34" charset="0"/>
                <a:ea typeface="Open Sans" pitchFamily="34" charset="-122"/>
                <a:cs typeface="Open Sans" pitchFamily="34" charset="-120"/>
              </a:rPr>
              <a:t>Yapay zeka destekli fiyatlandırma</a:t>
            </a:r>
            <a:endParaRPr lang="en-US" sz="1400" dirty="0"/>
          </a:p>
        </p:txBody>
      </p:sp>
      <p:sp>
        <p:nvSpPr>
          <p:cNvPr id="21" name="Text 19"/>
          <p:cNvSpPr/>
          <p:nvPr/>
        </p:nvSpPr>
        <p:spPr>
          <a:xfrm>
            <a:off x="800457" y="5696783"/>
            <a:ext cx="6119932" cy="284559"/>
          </a:xfrm>
          <a:prstGeom prst="rect">
            <a:avLst/>
          </a:prstGeom>
          <a:noFill/>
          <a:ln/>
        </p:spPr>
        <p:txBody>
          <a:bodyPr wrap="none" lIns="0" tIns="0" rIns="0" bIns="0" rtlCol="0" anchor="t"/>
          <a:lstStyle/>
          <a:p>
            <a:pPr algn="l" marL="342900" indent="-342900">
              <a:lnSpc>
                <a:spcPts val="2200"/>
              </a:lnSpc>
              <a:buSzPct val="100000"/>
              <a:buChar char="•"/>
            </a:pPr>
            <a:r>
              <a:rPr lang="en-US" sz="1400" dirty="0">
                <a:solidFill>
                  <a:srgbClr val="BFBFBF"/>
                </a:solidFill>
                <a:latin typeface="Open Sans" pitchFamily="34" charset="0"/>
                <a:ea typeface="Open Sans" pitchFamily="34" charset="-122"/>
                <a:cs typeface="Open Sans" pitchFamily="34" charset="-120"/>
              </a:rPr>
              <a:t>Blockchain tabanlı şeffaflık</a:t>
            </a:r>
            <a:endParaRPr lang="en-US" sz="1400" dirty="0"/>
          </a:p>
        </p:txBody>
      </p:sp>
      <p:sp>
        <p:nvSpPr>
          <p:cNvPr id="22" name="Text 20"/>
          <p:cNvSpPr/>
          <p:nvPr/>
        </p:nvSpPr>
        <p:spPr>
          <a:xfrm>
            <a:off x="800457" y="6043493"/>
            <a:ext cx="6119932" cy="284559"/>
          </a:xfrm>
          <a:prstGeom prst="rect">
            <a:avLst/>
          </a:prstGeom>
          <a:noFill/>
          <a:ln/>
        </p:spPr>
        <p:txBody>
          <a:bodyPr wrap="none" lIns="0" tIns="0" rIns="0" bIns="0" rtlCol="0" anchor="t"/>
          <a:lstStyle/>
          <a:p>
            <a:pPr algn="l" marL="342900" indent="-342900">
              <a:lnSpc>
                <a:spcPts val="2200"/>
              </a:lnSpc>
              <a:buSzPct val="100000"/>
              <a:buChar char="•"/>
            </a:pPr>
            <a:r>
              <a:rPr lang="en-US" sz="1400" dirty="0">
                <a:solidFill>
                  <a:srgbClr val="BFBFBF"/>
                </a:solidFill>
                <a:latin typeface="Open Sans" pitchFamily="34" charset="0"/>
                <a:ea typeface="Open Sans" pitchFamily="34" charset="-122"/>
                <a:cs typeface="Open Sans" pitchFamily="34" charset="-120"/>
              </a:rPr>
              <a:t>Dinamik talep yönetimi</a:t>
            </a:r>
            <a:endParaRPr lang="en-US" sz="1400" dirty="0"/>
          </a:p>
        </p:txBody>
      </p:sp>
      <p:sp>
        <p:nvSpPr>
          <p:cNvPr id="23" name="Text 21"/>
          <p:cNvSpPr/>
          <p:nvPr/>
        </p:nvSpPr>
        <p:spPr>
          <a:xfrm>
            <a:off x="800457" y="6390203"/>
            <a:ext cx="6119932" cy="284559"/>
          </a:xfrm>
          <a:prstGeom prst="rect">
            <a:avLst/>
          </a:prstGeom>
          <a:noFill/>
          <a:ln/>
        </p:spPr>
        <p:txBody>
          <a:bodyPr wrap="none" lIns="0" tIns="0" rIns="0" bIns="0" rtlCol="0" anchor="t"/>
          <a:lstStyle/>
          <a:p>
            <a:pPr algn="l" marL="342900" indent="-342900">
              <a:lnSpc>
                <a:spcPts val="2200"/>
              </a:lnSpc>
              <a:buSzPct val="100000"/>
              <a:buChar char="•"/>
            </a:pPr>
            <a:r>
              <a:rPr lang="en-US" sz="1400" dirty="0">
                <a:solidFill>
                  <a:srgbClr val="BFBFBF"/>
                </a:solidFill>
                <a:latin typeface="Open Sans" pitchFamily="34" charset="0"/>
                <a:ea typeface="Open Sans" pitchFamily="34" charset="-122"/>
                <a:cs typeface="Open Sans" pitchFamily="34" charset="-120"/>
              </a:rPr>
              <a:t>Enerji depolama teknolojileri</a:t>
            </a:r>
            <a:endParaRPr lang="en-US" sz="1400" dirty="0"/>
          </a:p>
        </p:txBody>
      </p:sp>
      <p:sp>
        <p:nvSpPr>
          <p:cNvPr id="24" name="Text 22"/>
          <p:cNvSpPr/>
          <p:nvPr/>
        </p:nvSpPr>
        <p:spPr>
          <a:xfrm>
            <a:off x="800457" y="6736913"/>
            <a:ext cx="6119932" cy="284559"/>
          </a:xfrm>
          <a:prstGeom prst="rect">
            <a:avLst/>
          </a:prstGeom>
          <a:noFill/>
          <a:ln/>
        </p:spPr>
        <p:txBody>
          <a:bodyPr wrap="none" lIns="0" tIns="0" rIns="0" bIns="0" rtlCol="0" anchor="t"/>
          <a:lstStyle/>
          <a:p>
            <a:pPr algn="l" marL="342900" indent="-342900">
              <a:lnSpc>
                <a:spcPts val="2200"/>
              </a:lnSpc>
              <a:buSzPct val="100000"/>
              <a:buChar char="•"/>
            </a:pPr>
            <a:r>
              <a:rPr lang="en-US" sz="1400" dirty="0">
                <a:solidFill>
                  <a:srgbClr val="BFBFBF"/>
                </a:solidFill>
                <a:latin typeface="Open Sans" pitchFamily="34" charset="0"/>
                <a:ea typeface="Open Sans" pitchFamily="34" charset="-122"/>
                <a:cs typeface="Open Sans" pitchFamily="34" charset="-120"/>
              </a:rPr>
              <a:t>Bölgesel entegrasyon</a:t>
            </a:r>
            <a:endParaRPr lang="en-US" sz="1400" dirty="0"/>
          </a:p>
        </p:txBody>
      </p:sp>
      <p:sp>
        <p:nvSpPr>
          <p:cNvPr id="25" name="Text 23"/>
          <p:cNvSpPr/>
          <p:nvPr/>
        </p:nvSpPr>
        <p:spPr>
          <a:xfrm>
            <a:off x="800457" y="7083623"/>
            <a:ext cx="6119932" cy="284559"/>
          </a:xfrm>
          <a:prstGeom prst="rect">
            <a:avLst/>
          </a:prstGeom>
          <a:noFill/>
          <a:ln/>
        </p:spPr>
        <p:txBody>
          <a:bodyPr wrap="none" lIns="0" tIns="0" rIns="0" bIns="0" rtlCol="0" anchor="t"/>
          <a:lstStyle/>
          <a:p>
            <a:pPr algn="l" marL="342900" indent="-342900">
              <a:lnSpc>
                <a:spcPts val="2200"/>
              </a:lnSpc>
              <a:buSzPct val="100000"/>
              <a:buChar char="•"/>
            </a:pPr>
            <a:r>
              <a:rPr lang="en-US" sz="1400" dirty="0">
                <a:solidFill>
                  <a:srgbClr val="BFBFBF"/>
                </a:solidFill>
                <a:latin typeface="Open Sans" pitchFamily="34" charset="0"/>
                <a:ea typeface="Open Sans" pitchFamily="34" charset="-122"/>
                <a:cs typeface="Open Sans" pitchFamily="34" charset="-120"/>
              </a:rPr>
              <a:t>Yenilenebilir enerji geçişi</a:t>
            </a:r>
            <a:endParaRPr lang="en-US" sz="1400" dirty="0"/>
          </a:p>
        </p:txBody>
      </p:sp>
      <p:sp>
        <p:nvSpPr>
          <p:cNvPr id="26" name="Shape 24"/>
          <p:cNvSpPr/>
          <p:nvPr/>
        </p:nvSpPr>
        <p:spPr>
          <a:xfrm>
            <a:off x="7539752" y="4660821"/>
            <a:ext cx="6475690" cy="2885242"/>
          </a:xfrm>
          <a:prstGeom prst="roundRect">
            <a:avLst>
              <a:gd name="adj" fmla="val 14799"/>
            </a:avLst>
          </a:prstGeom>
          <a:solidFill>
            <a:srgbClr val="3E3E3E"/>
          </a:solidFill>
          <a:ln/>
        </p:spPr>
      </p:sp>
      <p:sp>
        <p:nvSpPr>
          <p:cNvPr id="27" name="Text 25"/>
          <p:cNvSpPr/>
          <p:nvPr/>
        </p:nvSpPr>
        <p:spPr>
          <a:xfrm>
            <a:off x="7717631" y="4838700"/>
            <a:ext cx="2668548" cy="333494"/>
          </a:xfrm>
          <a:prstGeom prst="rect">
            <a:avLst/>
          </a:prstGeom>
          <a:noFill/>
          <a:ln/>
        </p:spPr>
        <p:txBody>
          <a:bodyPr wrap="none" lIns="0" tIns="0" rIns="0" bIns="0" rtlCol="0" anchor="t"/>
          <a:lstStyle/>
          <a:p>
            <a:pPr algn="l" indent="0" marL="0">
              <a:lnSpc>
                <a:spcPts val="2600"/>
              </a:lnSpc>
              <a:buNone/>
            </a:pPr>
            <a:r>
              <a:rPr lang="en-US" sz="2100" dirty="0">
                <a:solidFill>
                  <a:srgbClr val="BFBFBF"/>
                </a:solidFill>
                <a:latin typeface="Instrument Sans Medium" pitchFamily="34" charset="0"/>
                <a:ea typeface="Instrument Sans Medium" pitchFamily="34" charset="-122"/>
                <a:cs typeface="Instrument Sans Medium" pitchFamily="34" charset="-120"/>
              </a:rPr>
              <a:t>Tehditler (Threats)</a:t>
            </a:r>
            <a:endParaRPr lang="en-US" sz="2100" dirty="0"/>
          </a:p>
        </p:txBody>
      </p:sp>
      <p:sp>
        <p:nvSpPr>
          <p:cNvPr id="28" name="Text 26"/>
          <p:cNvSpPr/>
          <p:nvPr/>
        </p:nvSpPr>
        <p:spPr>
          <a:xfrm>
            <a:off x="7717631" y="5350073"/>
            <a:ext cx="6119932" cy="284559"/>
          </a:xfrm>
          <a:prstGeom prst="rect">
            <a:avLst/>
          </a:prstGeom>
          <a:noFill/>
          <a:ln/>
        </p:spPr>
        <p:txBody>
          <a:bodyPr wrap="none" lIns="0" tIns="0" rIns="0" bIns="0" rtlCol="0" anchor="t"/>
          <a:lstStyle/>
          <a:p>
            <a:pPr algn="l" marL="342900" indent="-342900">
              <a:lnSpc>
                <a:spcPts val="2200"/>
              </a:lnSpc>
              <a:buSzPct val="100000"/>
              <a:buChar char="•"/>
            </a:pPr>
            <a:r>
              <a:rPr lang="en-US" sz="1400" dirty="0">
                <a:solidFill>
                  <a:srgbClr val="BFBFBF"/>
                </a:solidFill>
                <a:latin typeface="Open Sans" pitchFamily="34" charset="0"/>
                <a:ea typeface="Open Sans" pitchFamily="34" charset="-122"/>
                <a:cs typeface="Open Sans" pitchFamily="34" charset="-120"/>
              </a:rPr>
              <a:t>Artan jeopolitik riskler</a:t>
            </a:r>
            <a:endParaRPr lang="en-US" sz="1400" dirty="0"/>
          </a:p>
        </p:txBody>
      </p:sp>
      <p:sp>
        <p:nvSpPr>
          <p:cNvPr id="29" name="Text 27"/>
          <p:cNvSpPr/>
          <p:nvPr/>
        </p:nvSpPr>
        <p:spPr>
          <a:xfrm>
            <a:off x="7717631" y="5696783"/>
            <a:ext cx="6119932" cy="284559"/>
          </a:xfrm>
          <a:prstGeom prst="rect">
            <a:avLst/>
          </a:prstGeom>
          <a:noFill/>
          <a:ln/>
        </p:spPr>
        <p:txBody>
          <a:bodyPr wrap="none" lIns="0" tIns="0" rIns="0" bIns="0" rtlCol="0" anchor="t"/>
          <a:lstStyle/>
          <a:p>
            <a:pPr algn="l" marL="342900" indent="-342900">
              <a:lnSpc>
                <a:spcPts val="2200"/>
              </a:lnSpc>
              <a:buSzPct val="100000"/>
              <a:buChar char="•"/>
            </a:pPr>
            <a:r>
              <a:rPr lang="en-US" sz="1400" dirty="0">
                <a:solidFill>
                  <a:srgbClr val="BFBFBF"/>
                </a:solidFill>
                <a:latin typeface="Open Sans" pitchFamily="34" charset="0"/>
                <a:ea typeface="Open Sans" pitchFamily="34" charset="-122"/>
                <a:cs typeface="Open Sans" pitchFamily="34" charset="-120"/>
              </a:rPr>
              <a:t>İklim değişikliği etkileri</a:t>
            </a:r>
            <a:endParaRPr lang="en-US" sz="1400" dirty="0"/>
          </a:p>
        </p:txBody>
      </p:sp>
      <p:sp>
        <p:nvSpPr>
          <p:cNvPr id="30" name="Text 28"/>
          <p:cNvSpPr/>
          <p:nvPr/>
        </p:nvSpPr>
        <p:spPr>
          <a:xfrm>
            <a:off x="7717631" y="6043493"/>
            <a:ext cx="6119932" cy="284559"/>
          </a:xfrm>
          <a:prstGeom prst="rect">
            <a:avLst/>
          </a:prstGeom>
          <a:noFill/>
          <a:ln/>
        </p:spPr>
        <p:txBody>
          <a:bodyPr wrap="none" lIns="0" tIns="0" rIns="0" bIns="0" rtlCol="0" anchor="t"/>
          <a:lstStyle/>
          <a:p>
            <a:pPr algn="l" marL="342900" indent="-342900">
              <a:lnSpc>
                <a:spcPts val="2200"/>
              </a:lnSpc>
              <a:buSzPct val="100000"/>
              <a:buChar char="•"/>
            </a:pPr>
            <a:r>
              <a:rPr lang="en-US" sz="1400" dirty="0">
                <a:solidFill>
                  <a:srgbClr val="BFBFBF"/>
                </a:solidFill>
                <a:latin typeface="Open Sans" pitchFamily="34" charset="0"/>
                <a:ea typeface="Open Sans" pitchFamily="34" charset="-122"/>
                <a:cs typeface="Open Sans" pitchFamily="34" charset="-120"/>
              </a:rPr>
              <a:t>Siber güvenlik tehditleri</a:t>
            </a:r>
            <a:endParaRPr lang="en-US" sz="1400" dirty="0"/>
          </a:p>
        </p:txBody>
      </p:sp>
      <p:sp>
        <p:nvSpPr>
          <p:cNvPr id="31" name="Text 29"/>
          <p:cNvSpPr/>
          <p:nvPr/>
        </p:nvSpPr>
        <p:spPr>
          <a:xfrm>
            <a:off x="7717631" y="6390203"/>
            <a:ext cx="6119932" cy="284559"/>
          </a:xfrm>
          <a:prstGeom prst="rect">
            <a:avLst/>
          </a:prstGeom>
          <a:noFill/>
          <a:ln/>
        </p:spPr>
        <p:txBody>
          <a:bodyPr wrap="none" lIns="0" tIns="0" rIns="0" bIns="0" rtlCol="0" anchor="t"/>
          <a:lstStyle/>
          <a:p>
            <a:pPr algn="l" marL="342900" indent="-342900">
              <a:lnSpc>
                <a:spcPts val="2200"/>
              </a:lnSpc>
              <a:buSzPct val="100000"/>
              <a:buChar char="•"/>
            </a:pPr>
            <a:r>
              <a:rPr lang="en-US" sz="1400" dirty="0">
                <a:solidFill>
                  <a:srgbClr val="BFBFBF"/>
                </a:solidFill>
                <a:latin typeface="Open Sans" pitchFamily="34" charset="0"/>
                <a:ea typeface="Open Sans" pitchFamily="34" charset="-122"/>
                <a:cs typeface="Open Sans" pitchFamily="34" charset="-120"/>
              </a:rPr>
              <a:t>Finansal kriz riskleri</a:t>
            </a:r>
            <a:endParaRPr lang="en-US" sz="1400" dirty="0"/>
          </a:p>
        </p:txBody>
      </p:sp>
      <p:sp>
        <p:nvSpPr>
          <p:cNvPr id="32" name="Text 30"/>
          <p:cNvSpPr/>
          <p:nvPr/>
        </p:nvSpPr>
        <p:spPr>
          <a:xfrm>
            <a:off x="7717631" y="6736913"/>
            <a:ext cx="6119932" cy="284559"/>
          </a:xfrm>
          <a:prstGeom prst="rect">
            <a:avLst/>
          </a:prstGeom>
          <a:noFill/>
          <a:ln/>
        </p:spPr>
        <p:txBody>
          <a:bodyPr wrap="none" lIns="0" tIns="0" rIns="0" bIns="0" rtlCol="0" anchor="t"/>
          <a:lstStyle/>
          <a:p>
            <a:pPr algn="l" marL="342900" indent="-342900">
              <a:lnSpc>
                <a:spcPts val="2200"/>
              </a:lnSpc>
              <a:buSzPct val="100000"/>
              <a:buChar char="•"/>
            </a:pPr>
            <a:r>
              <a:rPr lang="en-US" sz="1400" dirty="0">
                <a:solidFill>
                  <a:srgbClr val="BFBFBF"/>
                </a:solidFill>
                <a:latin typeface="Open Sans" pitchFamily="34" charset="0"/>
                <a:ea typeface="Open Sans" pitchFamily="34" charset="-122"/>
                <a:cs typeface="Open Sans" pitchFamily="34" charset="-120"/>
              </a:rPr>
              <a:t>Enerji arz güvenliği sorunları</a:t>
            </a:r>
            <a:endParaRPr lang="en-US" sz="1400" dirty="0"/>
          </a:p>
        </p:txBody>
      </p:sp>
      <p:sp>
        <p:nvSpPr>
          <p:cNvPr id="33" name="Text 31"/>
          <p:cNvSpPr/>
          <p:nvPr/>
        </p:nvSpPr>
        <p:spPr>
          <a:xfrm>
            <a:off x="7717631" y="7083623"/>
            <a:ext cx="6119932" cy="284559"/>
          </a:xfrm>
          <a:prstGeom prst="rect">
            <a:avLst/>
          </a:prstGeom>
          <a:noFill/>
          <a:ln/>
        </p:spPr>
        <p:txBody>
          <a:bodyPr wrap="none" lIns="0" tIns="0" rIns="0" bIns="0" rtlCol="0" anchor="t"/>
          <a:lstStyle/>
          <a:p>
            <a:pPr algn="l" marL="342900" indent="-342900">
              <a:lnSpc>
                <a:spcPts val="2200"/>
              </a:lnSpc>
              <a:buSzPct val="100000"/>
              <a:buChar char="•"/>
            </a:pPr>
            <a:r>
              <a:rPr lang="en-US" sz="1400" dirty="0">
                <a:solidFill>
                  <a:srgbClr val="BFBFBF"/>
                </a:solidFill>
                <a:latin typeface="Open Sans" pitchFamily="34" charset="0"/>
                <a:ea typeface="Open Sans" pitchFamily="34" charset="-122"/>
                <a:cs typeface="Open Sans" pitchFamily="34" charset="-120"/>
              </a:rPr>
              <a:t>Düzenleyici belirsizlikler</a:t>
            </a:r>
            <a:endParaRPr lang="en-US" sz="14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634127" y="498396"/>
            <a:ext cx="6755725" cy="566142"/>
          </a:xfrm>
          <a:prstGeom prst="rect">
            <a:avLst/>
          </a:prstGeom>
          <a:noFill/>
          <a:ln/>
        </p:spPr>
        <p:txBody>
          <a:bodyPr wrap="none" lIns="0" tIns="0" rIns="0" bIns="0" rtlCol="0" anchor="t"/>
          <a:lstStyle/>
          <a:p>
            <a:pPr algn="l" indent="0" marL="0">
              <a:lnSpc>
                <a:spcPts val="4450"/>
              </a:lnSpc>
              <a:buNone/>
            </a:pPr>
            <a:r>
              <a:rPr lang="en-US" sz="3550" dirty="0">
                <a:solidFill>
                  <a:srgbClr val="FEFEFE"/>
                </a:solidFill>
                <a:latin typeface="Instrument Sans Medium" pitchFamily="34" charset="0"/>
                <a:ea typeface="Instrument Sans Medium" pitchFamily="34" charset="-122"/>
                <a:cs typeface="Instrument Sans Medium" pitchFamily="34" charset="-120"/>
              </a:rPr>
              <a:t>Mevcut Durum Değerlendirmesi</a:t>
            </a:r>
            <a:endParaRPr lang="en-US" sz="3550" dirty="0"/>
          </a:p>
        </p:txBody>
      </p:sp>
      <p:sp>
        <p:nvSpPr>
          <p:cNvPr id="3" name="Text 1"/>
          <p:cNvSpPr/>
          <p:nvPr/>
        </p:nvSpPr>
        <p:spPr>
          <a:xfrm>
            <a:off x="634127" y="1426845"/>
            <a:ext cx="13362146" cy="579834"/>
          </a:xfrm>
          <a:prstGeom prst="rect">
            <a:avLst/>
          </a:prstGeom>
          <a:noFill/>
          <a:ln/>
        </p:spPr>
        <p:txBody>
          <a:bodyPr wrap="square" lIns="0" tIns="0" rIns="0" bIns="0" rtlCol="0" anchor="t"/>
          <a:lstStyle/>
          <a:p>
            <a:pPr algn="l" indent="0" marL="0">
              <a:lnSpc>
                <a:spcPts val="2250"/>
              </a:lnSpc>
              <a:buNone/>
            </a:pPr>
            <a:r>
              <a:rPr lang="en-US" sz="1400" dirty="0">
                <a:solidFill>
                  <a:srgbClr val="BFBFBF"/>
                </a:solidFill>
                <a:latin typeface="Open Sans" pitchFamily="34" charset="0"/>
                <a:ea typeface="Open Sans" pitchFamily="34" charset="-122"/>
                <a:cs typeface="Open Sans" pitchFamily="34" charset="-120"/>
              </a:rPr>
              <a:t>Enerji piyasalarının mevcut yapısı, fiyat anomalilerinin ortaya çıkmasına zemin hazırlayan çeşitli yapısal sorunlar içermektedir. </a:t>
            </a:r>
            <a:pPr algn="l" indent="0" marL="0">
              <a:lnSpc>
                <a:spcPts val="2250"/>
              </a:lnSpc>
              <a:buNone/>
            </a:pPr>
            <a:r>
              <a:rPr lang="en-US" sz="1400" dirty="0">
                <a:solidFill>
                  <a:srgbClr val="000000"/>
                </a:solidFill>
                <a:highlight>
                  <a:srgbClr val="F5F547"/>
                </a:highlight>
                <a:latin typeface="Open Sans" pitchFamily="34" charset="0"/>
                <a:ea typeface="Open Sans" pitchFamily="34" charset="-122"/>
                <a:cs typeface="Open Sans" pitchFamily="34" charset="-120"/>
              </a:rPr>
              <a:t>Regülasyon çerçevesi</a:t>
            </a:r>
            <a:pPr algn="l" indent="0" marL="0">
              <a:lnSpc>
                <a:spcPts val="2250"/>
              </a:lnSpc>
              <a:buNone/>
            </a:pPr>
            <a:r>
              <a:rPr lang="en-US" sz="1400" dirty="0">
                <a:solidFill>
                  <a:srgbClr val="BFBFBF"/>
                </a:solidFill>
                <a:latin typeface="Open Sans" pitchFamily="34" charset="0"/>
                <a:ea typeface="Open Sans" pitchFamily="34" charset="-122"/>
                <a:cs typeface="Open Sans" pitchFamily="34" charset="-120"/>
              </a:rPr>
              <a:t> ve piyasa mekanizmaları, hızla değişen piyasa koşullarına yeterince adapte olamamaktadır.</a:t>
            </a:r>
            <a:endParaRPr lang="en-US" sz="1400" dirty="0"/>
          </a:p>
        </p:txBody>
      </p:sp>
      <p:pic>
        <p:nvPicPr>
          <p:cNvPr id="4" name="Image 0" descr="preencoded.png">    </p:cNvPr>
          <p:cNvPicPr>
            <a:picLocks noChangeAspect="1"/>
          </p:cNvPicPr>
          <p:nvPr/>
        </p:nvPicPr>
        <p:blipFill>
          <a:blip r:embed="rId1"/>
          <a:stretch>
            <a:fillRect/>
          </a:stretch>
        </p:blipFill>
        <p:spPr>
          <a:xfrm>
            <a:off x="634127" y="2210514"/>
            <a:ext cx="4454009" cy="724733"/>
          </a:xfrm>
          <a:prstGeom prst="rect">
            <a:avLst/>
          </a:prstGeom>
        </p:spPr>
      </p:pic>
      <p:sp>
        <p:nvSpPr>
          <p:cNvPr id="5" name="Text 2"/>
          <p:cNvSpPr/>
          <p:nvPr/>
        </p:nvSpPr>
        <p:spPr>
          <a:xfrm>
            <a:off x="815221" y="3116342"/>
            <a:ext cx="2866073" cy="283012"/>
          </a:xfrm>
          <a:prstGeom prst="rect">
            <a:avLst/>
          </a:prstGeom>
          <a:noFill/>
          <a:ln/>
        </p:spPr>
        <p:txBody>
          <a:bodyPr wrap="none" lIns="0" tIns="0" rIns="0" bIns="0" rtlCol="0" anchor="t"/>
          <a:lstStyle/>
          <a:p>
            <a:pPr algn="l" indent="0" marL="0">
              <a:lnSpc>
                <a:spcPts val="2200"/>
              </a:lnSpc>
              <a:buNone/>
            </a:pPr>
            <a:r>
              <a:rPr lang="en-US" sz="1750" dirty="0">
                <a:solidFill>
                  <a:srgbClr val="BFBFBF"/>
                </a:solidFill>
                <a:latin typeface="Instrument Sans Medium" pitchFamily="34" charset="0"/>
                <a:ea typeface="Instrument Sans Medium" pitchFamily="34" charset="-122"/>
                <a:cs typeface="Instrument Sans Medium" pitchFamily="34" charset="-120"/>
              </a:rPr>
              <a:t>Fiyatlandırma Mekanizması</a:t>
            </a:r>
            <a:endParaRPr lang="en-US" sz="1750" dirty="0"/>
          </a:p>
        </p:txBody>
      </p:sp>
      <p:sp>
        <p:nvSpPr>
          <p:cNvPr id="6" name="Text 3"/>
          <p:cNvSpPr/>
          <p:nvPr/>
        </p:nvSpPr>
        <p:spPr>
          <a:xfrm>
            <a:off x="815221" y="3508058"/>
            <a:ext cx="4091821" cy="869752"/>
          </a:xfrm>
          <a:prstGeom prst="rect">
            <a:avLst/>
          </a:prstGeom>
          <a:noFill/>
          <a:ln/>
        </p:spPr>
        <p:txBody>
          <a:bodyPr wrap="square" lIns="0" tIns="0" rIns="0" bIns="0" rtlCol="0" anchor="t"/>
          <a:lstStyle/>
          <a:p>
            <a:pPr algn="l" indent="0" marL="0">
              <a:lnSpc>
                <a:spcPts val="2250"/>
              </a:lnSpc>
              <a:buNone/>
            </a:pPr>
            <a:r>
              <a:rPr lang="en-US" sz="1400" dirty="0">
                <a:solidFill>
                  <a:srgbClr val="BFBFBF"/>
                </a:solidFill>
                <a:latin typeface="Open Sans" pitchFamily="34" charset="0"/>
                <a:ea typeface="Open Sans" pitchFamily="34" charset="-122"/>
                <a:cs typeface="Open Sans" pitchFamily="34" charset="-120"/>
              </a:rPr>
              <a:t>Mevcut sistemler gerçek zamanlı talep-arz dengesini yeterince yansıtamamakta, bu da yapay fiyat bozulmalarına yol açmaktadır.</a:t>
            </a:r>
            <a:endParaRPr lang="en-US" sz="1400" dirty="0"/>
          </a:p>
        </p:txBody>
      </p:sp>
      <p:pic>
        <p:nvPicPr>
          <p:cNvPr id="7" name="Image 1" descr="preencoded.png">    </p:cNvPr>
          <p:cNvPicPr>
            <a:picLocks noChangeAspect="1"/>
          </p:cNvPicPr>
          <p:nvPr/>
        </p:nvPicPr>
        <p:blipFill>
          <a:blip r:embed="rId2"/>
          <a:stretch>
            <a:fillRect/>
          </a:stretch>
        </p:blipFill>
        <p:spPr>
          <a:xfrm>
            <a:off x="5088136" y="2210514"/>
            <a:ext cx="4454009" cy="724733"/>
          </a:xfrm>
          <a:prstGeom prst="rect">
            <a:avLst/>
          </a:prstGeom>
        </p:spPr>
      </p:pic>
      <p:sp>
        <p:nvSpPr>
          <p:cNvPr id="8" name="Text 4"/>
          <p:cNvSpPr/>
          <p:nvPr/>
        </p:nvSpPr>
        <p:spPr>
          <a:xfrm>
            <a:off x="5269230" y="3116342"/>
            <a:ext cx="2382203" cy="283012"/>
          </a:xfrm>
          <a:prstGeom prst="rect">
            <a:avLst/>
          </a:prstGeom>
          <a:noFill/>
          <a:ln/>
        </p:spPr>
        <p:txBody>
          <a:bodyPr wrap="none" lIns="0" tIns="0" rIns="0" bIns="0" rtlCol="0" anchor="t"/>
          <a:lstStyle/>
          <a:p>
            <a:pPr algn="l" indent="0" marL="0">
              <a:lnSpc>
                <a:spcPts val="2200"/>
              </a:lnSpc>
              <a:buNone/>
            </a:pPr>
            <a:r>
              <a:rPr lang="en-US" sz="1750" dirty="0">
                <a:solidFill>
                  <a:srgbClr val="BFBFBF"/>
                </a:solidFill>
                <a:latin typeface="Instrument Sans Medium" pitchFamily="34" charset="0"/>
                <a:ea typeface="Instrument Sans Medium" pitchFamily="34" charset="-122"/>
                <a:cs typeface="Instrument Sans Medium" pitchFamily="34" charset="-120"/>
              </a:rPr>
              <a:t>Regülasyon Eksiklikleri</a:t>
            </a:r>
            <a:endParaRPr lang="en-US" sz="1750" dirty="0"/>
          </a:p>
        </p:txBody>
      </p:sp>
      <p:sp>
        <p:nvSpPr>
          <p:cNvPr id="9" name="Text 5"/>
          <p:cNvSpPr/>
          <p:nvPr/>
        </p:nvSpPr>
        <p:spPr>
          <a:xfrm>
            <a:off x="5269230" y="3508058"/>
            <a:ext cx="4091821" cy="869752"/>
          </a:xfrm>
          <a:prstGeom prst="rect">
            <a:avLst/>
          </a:prstGeom>
          <a:noFill/>
          <a:ln/>
        </p:spPr>
        <p:txBody>
          <a:bodyPr wrap="square" lIns="0" tIns="0" rIns="0" bIns="0" rtlCol="0" anchor="t"/>
          <a:lstStyle/>
          <a:p>
            <a:pPr algn="l" indent="0" marL="0">
              <a:lnSpc>
                <a:spcPts val="2250"/>
              </a:lnSpc>
              <a:buNone/>
            </a:pPr>
            <a:r>
              <a:rPr lang="en-US" sz="1400" dirty="0">
                <a:solidFill>
                  <a:srgbClr val="BFBFBF"/>
                </a:solidFill>
                <a:latin typeface="Open Sans" pitchFamily="34" charset="0"/>
                <a:ea typeface="Open Sans" pitchFamily="34" charset="-122"/>
                <a:cs typeface="Open Sans" pitchFamily="34" charset="-120"/>
              </a:rPr>
              <a:t>Düzenleyici kurallar, piyasa manipülasyonunu önlemede yetersiz kalmakta ve uygulama boşlukları bulunmaktadır.</a:t>
            </a:r>
            <a:endParaRPr lang="en-US" sz="1400" dirty="0"/>
          </a:p>
        </p:txBody>
      </p:sp>
      <p:pic>
        <p:nvPicPr>
          <p:cNvPr id="10" name="Image 2" descr="preencoded.png">    </p:cNvPr>
          <p:cNvPicPr>
            <a:picLocks noChangeAspect="1"/>
          </p:cNvPicPr>
          <p:nvPr/>
        </p:nvPicPr>
        <p:blipFill>
          <a:blip r:embed="rId3"/>
          <a:stretch>
            <a:fillRect/>
          </a:stretch>
        </p:blipFill>
        <p:spPr>
          <a:xfrm>
            <a:off x="9542145" y="2210514"/>
            <a:ext cx="4454009" cy="724733"/>
          </a:xfrm>
          <a:prstGeom prst="rect">
            <a:avLst/>
          </a:prstGeom>
        </p:spPr>
      </p:pic>
      <p:sp>
        <p:nvSpPr>
          <p:cNvPr id="11" name="Text 6"/>
          <p:cNvSpPr/>
          <p:nvPr/>
        </p:nvSpPr>
        <p:spPr>
          <a:xfrm>
            <a:off x="9723239" y="3116342"/>
            <a:ext cx="2264807" cy="283012"/>
          </a:xfrm>
          <a:prstGeom prst="rect">
            <a:avLst/>
          </a:prstGeom>
          <a:noFill/>
          <a:ln/>
        </p:spPr>
        <p:txBody>
          <a:bodyPr wrap="none" lIns="0" tIns="0" rIns="0" bIns="0" rtlCol="0" anchor="t"/>
          <a:lstStyle/>
          <a:p>
            <a:pPr algn="l" indent="0" marL="0">
              <a:lnSpc>
                <a:spcPts val="2200"/>
              </a:lnSpc>
              <a:buNone/>
            </a:pPr>
            <a:r>
              <a:rPr lang="en-US" sz="1750" dirty="0">
                <a:solidFill>
                  <a:srgbClr val="BFBFBF"/>
                </a:solidFill>
                <a:latin typeface="Instrument Sans Medium" pitchFamily="34" charset="0"/>
                <a:ea typeface="Instrument Sans Medium" pitchFamily="34" charset="-122"/>
                <a:cs typeface="Instrument Sans Medium" pitchFamily="34" charset="-120"/>
              </a:rPr>
              <a:t>Teknolojik Gecikme</a:t>
            </a:r>
            <a:endParaRPr lang="en-US" sz="1750" dirty="0"/>
          </a:p>
        </p:txBody>
      </p:sp>
      <p:sp>
        <p:nvSpPr>
          <p:cNvPr id="12" name="Text 7"/>
          <p:cNvSpPr/>
          <p:nvPr/>
        </p:nvSpPr>
        <p:spPr>
          <a:xfrm>
            <a:off x="9723239" y="3508058"/>
            <a:ext cx="4091821" cy="579834"/>
          </a:xfrm>
          <a:prstGeom prst="rect">
            <a:avLst/>
          </a:prstGeom>
          <a:noFill/>
          <a:ln/>
        </p:spPr>
        <p:txBody>
          <a:bodyPr wrap="square" lIns="0" tIns="0" rIns="0" bIns="0" rtlCol="0" anchor="t"/>
          <a:lstStyle/>
          <a:p>
            <a:pPr algn="l" indent="0" marL="0">
              <a:lnSpc>
                <a:spcPts val="2250"/>
              </a:lnSpc>
              <a:buNone/>
            </a:pPr>
            <a:r>
              <a:rPr lang="en-US" sz="1400" dirty="0">
                <a:solidFill>
                  <a:srgbClr val="BFBFBF"/>
                </a:solidFill>
                <a:latin typeface="Open Sans" pitchFamily="34" charset="0"/>
                <a:ea typeface="Open Sans" pitchFamily="34" charset="-122"/>
                <a:cs typeface="Open Sans" pitchFamily="34" charset="-120"/>
              </a:rPr>
              <a:t>Enerji piyasası altyapısı, modern veri analitiği ve otomasyondan yeterince yararlanamamaktadır.</a:t>
            </a:r>
            <a:endParaRPr lang="en-US" sz="1400" dirty="0"/>
          </a:p>
        </p:txBody>
      </p:sp>
      <p:sp>
        <p:nvSpPr>
          <p:cNvPr id="13" name="Shape 8"/>
          <p:cNvSpPr/>
          <p:nvPr/>
        </p:nvSpPr>
        <p:spPr>
          <a:xfrm>
            <a:off x="634127" y="4762738"/>
            <a:ext cx="13362146" cy="1059656"/>
          </a:xfrm>
          <a:prstGeom prst="roundRect">
            <a:avLst>
              <a:gd name="adj" fmla="val 2565"/>
            </a:avLst>
          </a:prstGeom>
          <a:solidFill>
            <a:srgbClr val="494904"/>
          </a:solidFill>
          <a:ln/>
        </p:spPr>
      </p:sp>
      <p:pic>
        <p:nvPicPr>
          <p:cNvPr id="14" name="Image 3" descr="preencoded.png">    </p:cNvPr>
          <p:cNvPicPr>
            <a:picLocks noChangeAspect="1"/>
          </p:cNvPicPr>
          <p:nvPr/>
        </p:nvPicPr>
        <p:blipFill>
          <a:blip r:embed="rId4"/>
          <a:stretch>
            <a:fillRect/>
          </a:stretch>
        </p:blipFill>
        <p:spPr>
          <a:xfrm>
            <a:off x="815221" y="5043964"/>
            <a:ext cx="226457" cy="181094"/>
          </a:xfrm>
          <a:prstGeom prst="rect">
            <a:avLst/>
          </a:prstGeom>
        </p:spPr>
      </p:pic>
      <p:sp>
        <p:nvSpPr>
          <p:cNvPr id="15" name="Text 9"/>
          <p:cNvSpPr/>
          <p:nvPr/>
        </p:nvSpPr>
        <p:spPr>
          <a:xfrm>
            <a:off x="1222772" y="4989076"/>
            <a:ext cx="12592407" cy="579834"/>
          </a:xfrm>
          <a:prstGeom prst="rect">
            <a:avLst/>
          </a:prstGeom>
          <a:noFill/>
          <a:ln/>
        </p:spPr>
        <p:txBody>
          <a:bodyPr wrap="square" lIns="0" tIns="0" rIns="0" bIns="0" rtlCol="0" anchor="t"/>
          <a:lstStyle/>
          <a:p>
            <a:pPr algn="l" indent="0" marL="0">
              <a:lnSpc>
                <a:spcPts val="2250"/>
              </a:lnSpc>
              <a:buNone/>
            </a:pPr>
            <a:r>
              <a:rPr lang="en-US" sz="1400" b="1" dirty="0">
                <a:solidFill>
                  <a:srgbClr val="FFFFFF"/>
                </a:solidFill>
                <a:latin typeface="Open Sans" pitchFamily="34" charset="0"/>
                <a:ea typeface="Open Sans" pitchFamily="34" charset="-122"/>
                <a:cs typeface="Open Sans" pitchFamily="34" charset="-120"/>
              </a:rPr>
              <a:t>Kritik Tespit:</a:t>
            </a:r>
            <a:pPr algn="l" indent="0" marL="0">
              <a:lnSpc>
                <a:spcPts val="2250"/>
              </a:lnSpc>
              <a:buNone/>
            </a:pPr>
            <a:r>
              <a:rPr lang="en-US" sz="1400" dirty="0">
                <a:solidFill>
                  <a:srgbClr val="FFFFFF"/>
                </a:solidFill>
                <a:latin typeface="Open Sans" pitchFamily="34" charset="0"/>
                <a:ea typeface="Open Sans" pitchFamily="34" charset="-122"/>
                <a:cs typeface="Open Sans" pitchFamily="34" charset="-120"/>
              </a:rPr>
              <a:t> Piyasa şeffaflığının yetersizliği, bilgi asimetrisine ve spekülasyona dayalı fiyat hareketlerine neden olmaktadır. Gerçek zamanlı veri paylaşımı ve standart raporlama mekanizmalarının eksikliği, anomalilerin erken tespitini zorlaştırmaktadır.</a:t>
            </a:r>
            <a:endParaRPr lang="en-US" sz="1400" dirty="0"/>
          </a:p>
        </p:txBody>
      </p:sp>
      <p:sp>
        <p:nvSpPr>
          <p:cNvPr id="16" name="Text 10"/>
          <p:cNvSpPr/>
          <p:nvPr/>
        </p:nvSpPr>
        <p:spPr>
          <a:xfrm>
            <a:off x="634127" y="6207323"/>
            <a:ext cx="2264807" cy="283012"/>
          </a:xfrm>
          <a:prstGeom prst="rect">
            <a:avLst/>
          </a:prstGeom>
          <a:noFill/>
          <a:ln/>
        </p:spPr>
        <p:txBody>
          <a:bodyPr wrap="none" lIns="0" tIns="0" rIns="0" bIns="0" rtlCol="0" anchor="t"/>
          <a:lstStyle/>
          <a:p>
            <a:pPr algn="l" indent="0" marL="0">
              <a:lnSpc>
                <a:spcPts val="2200"/>
              </a:lnSpc>
              <a:buNone/>
            </a:pPr>
            <a:r>
              <a:rPr lang="en-US" sz="1750" dirty="0">
                <a:solidFill>
                  <a:srgbClr val="FEFEFE"/>
                </a:solidFill>
                <a:latin typeface="Instrument Sans Medium" pitchFamily="34" charset="0"/>
                <a:ea typeface="Instrument Sans Medium" pitchFamily="34" charset="-122"/>
                <a:cs typeface="Instrument Sans Medium" pitchFamily="34" charset="-120"/>
              </a:rPr>
              <a:t>Piyasa Yapısı</a:t>
            </a:r>
            <a:endParaRPr lang="en-US" sz="1750" dirty="0"/>
          </a:p>
        </p:txBody>
      </p:sp>
      <p:sp>
        <p:nvSpPr>
          <p:cNvPr id="17" name="Text 11"/>
          <p:cNvSpPr/>
          <p:nvPr/>
        </p:nvSpPr>
        <p:spPr>
          <a:xfrm>
            <a:off x="634127" y="6671429"/>
            <a:ext cx="4113371" cy="289917"/>
          </a:xfrm>
          <a:prstGeom prst="rect">
            <a:avLst/>
          </a:prstGeom>
          <a:noFill/>
          <a:ln/>
        </p:spPr>
        <p:txBody>
          <a:bodyPr wrap="none" lIns="0" tIns="0" rIns="0" bIns="0" rtlCol="0" anchor="t"/>
          <a:lstStyle/>
          <a:p>
            <a:pPr algn="l" marL="342900" indent="-342900">
              <a:lnSpc>
                <a:spcPts val="2250"/>
              </a:lnSpc>
              <a:buSzPct val="100000"/>
              <a:buChar char="•"/>
            </a:pPr>
            <a:r>
              <a:rPr lang="en-US" sz="1400" dirty="0">
                <a:solidFill>
                  <a:srgbClr val="BFBFBF"/>
                </a:solidFill>
                <a:latin typeface="Open Sans" pitchFamily="34" charset="0"/>
                <a:ea typeface="Open Sans" pitchFamily="34" charset="-122"/>
                <a:cs typeface="Open Sans" pitchFamily="34" charset="-120"/>
              </a:rPr>
              <a:t>Sınırlı rekabet</a:t>
            </a:r>
            <a:endParaRPr lang="en-US" sz="1400" dirty="0"/>
          </a:p>
        </p:txBody>
      </p:sp>
      <p:sp>
        <p:nvSpPr>
          <p:cNvPr id="18" name="Text 12"/>
          <p:cNvSpPr/>
          <p:nvPr/>
        </p:nvSpPr>
        <p:spPr>
          <a:xfrm>
            <a:off x="634127" y="7024688"/>
            <a:ext cx="4113371" cy="289917"/>
          </a:xfrm>
          <a:prstGeom prst="rect">
            <a:avLst/>
          </a:prstGeom>
          <a:noFill/>
          <a:ln/>
        </p:spPr>
        <p:txBody>
          <a:bodyPr wrap="none" lIns="0" tIns="0" rIns="0" bIns="0" rtlCol="0" anchor="t"/>
          <a:lstStyle/>
          <a:p>
            <a:pPr algn="l" marL="342900" indent="-342900">
              <a:lnSpc>
                <a:spcPts val="2250"/>
              </a:lnSpc>
              <a:buSzPct val="100000"/>
              <a:buChar char="•"/>
            </a:pPr>
            <a:r>
              <a:rPr lang="en-US" sz="1400" dirty="0">
                <a:solidFill>
                  <a:srgbClr val="BFBFBF"/>
                </a:solidFill>
                <a:latin typeface="Open Sans" pitchFamily="34" charset="0"/>
                <a:ea typeface="Open Sans" pitchFamily="34" charset="-122"/>
                <a:cs typeface="Open Sans" pitchFamily="34" charset="-120"/>
              </a:rPr>
              <a:t>Yüksek piyasa yoğunlaşması</a:t>
            </a:r>
            <a:endParaRPr lang="en-US" sz="1400" dirty="0"/>
          </a:p>
        </p:txBody>
      </p:sp>
      <p:sp>
        <p:nvSpPr>
          <p:cNvPr id="19" name="Text 13"/>
          <p:cNvSpPr/>
          <p:nvPr/>
        </p:nvSpPr>
        <p:spPr>
          <a:xfrm>
            <a:off x="634127" y="7377946"/>
            <a:ext cx="4113371" cy="289917"/>
          </a:xfrm>
          <a:prstGeom prst="rect">
            <a:avLst/>
          </a:prstGeom>
          <a:noFill/>
          <a:ln/>
        </p:spPr>
        <p:txBody>
          <a:bodyPr wrap="none" lIns="0" tIns="0" rIns="0" bIns="0" rtlCol="0" anchor="t"/>
          <a:lstStyle/>
          <a:p>
            <a:pPr algn="l" marL="342900" indent="-342900">
              <a:lnSpc>
                <a:spcPts val="2250"/>
              </a:lnSpc>
              <a:buSzPct val="100000"/>
              <a:buChar char="•"/>
            </a:pPr>
            <a:r>
              <a:rPr lang="en-US" sz="1400" dirty="0">
                <a:solidFill>
                  <a:srgbClr val="BFBFBF"/>
                </a:solidFill>
                <a:latin typeface="Open Sans" pitchFamily="34" charset="0"/>
                <a:ea typeface="Open Sans" pitchFamily="34" charset="-122"/>
                <a:cs typeface="Open Sans" pitchFamily="34" charset="-120"/>
              </a:rPr>
              <a:t>Giriş engelleri</a:t>
            </a:r>
            <a:endParaRPr lang="en-US" sz="1400" dirty="0"/>
          </a:p>
        </p:txBody>
      </p:sp>
      <p:sp>
        <p:nvSpPr>
          <p:cNvPr id="20" name="Text 14"/>
          <p:cNvSpPr/>
          <p:nvPr/>
        </p:nvSpPr>
        <p:spPr>
          <a:xfrm>
            <a:off x="5197078" y="6207323"/>
            <a:ext cx="2264807" cy="283012"/>
          </a:xfrm>
          <a:prstGeom prst="rect">
            <a:avLst/>
          </a:prstGeom>
          <a:noFill/>
          <a:ln/>
        </p:spPr>
        <p:txBody>
          <a:bodyPr wrap="none" lIns="0" tIns="0" rIns="0" bIns="0" rtlCol="0" anchor="t"/>
          <a:lstStyle/>
          <a:p>
            <a:pPr algn="l" indent="0" marL="0">
              <a:lnSpc>
                <a:spcPts val="2200"/>
              </a:lnSpc>
              <a:buNone/>
            </a:pPr>
            <a:r>
              <a:rPr lang="en-US" sz="1750" dirty="0">
                <a:solidFill>
                  <a:srgbClr val="FEFEFE"/>
                </a:solidFill>
                <a:latin typeface="Instrument Sans Medium" pitchFamily="34" charset="0"/>
                <a:ea typeface="Instrument Sans Medium" pitchFamily="34" charset="-122"/>
                <a:cs typeface="Instrument Sans Medium" pitchFamily="34" charset="-120"/>
              </a:rPr>
              <a:t>Bilgi Sistemleri</a:t>
            </a:r>
            <a:endParaRPr lang="en-US" sz="1750" dirty="0"/>
          </a:p>
        </p:txBody>
      </p:sp>
      <p:sp>
        <p:nvSpPr>
          <p:cNvPr id="21" name="Text 15"/>
          <p:cNvSpPr/>
          <p:nvPr/>
        </p:nvSpPr>
        <p:spPr>
          <a:xfrm>
            <a:off x="5197078" y="6671429"/>
            <a:ext cx="4113371" cy="289917"/>
          </a:xfrm>
          <a:prstGeom prst="rect">
            <a:avLst/>
          </a:prstGeom>
          <a:noFill/>
          <a:ln/>
        </p:spPr>
        <p:txBody>
          <a:bodyPr wrap="none" lIns="0" tIns="0" rIns="0" bIns="0" rtlCol="0" anchor="t"/>
          <a:lstStyle/>
          <a:p>
            <a:pPr algn="l" marL="342900" indent="-342900">
              <a:lnSpc>
                <a:spcPts val="2250"/>
              </a:lnSpc>
              <a:buSzPct val="100000"/>
              <a:buChar char="•"/>
            </a:pPr>
            <a:r>
              <a:rPr lang="en-US" sz="1400" dirty="0">
                <a:solidFill>
                  <a:srgbClr val="BFBFBF"/>
                </a:solidFill>
                <a:latin typeface="Open Sans" pitchFamily="34" charset="0"/>
                <a:ea typeface="Open Sans" pitchFamily="34" charset="-122"/>
                <a:cs typeface="Open Sans" pitchFamily="34" charset="-120"/>
              </a:rPr>
              <a:t>Parçalı veri kaynakları</a:t>
            </a:r>
            <a:endParaRPr lang="en-US" sz="1400" dirty="0"/>
          </a:p>
        </p:txBody>
      </p:sp>
      <p:sp>
        <p:nvSpPr>
          <p:cNvPr id="22" name="Text 16"/>
          <p:cNvSpPr/>
          <p:nvPr/>
        </p:nvSpPr>
        <p:spPr>
          <a:xfrm>
            <a:off x="5197078" y="7024688"/>
            <a:ext cx="4113371" cy="289917"/>
          </a:xfrm>
          <a:prstGeom prst="rect">
            <a:avLst/>
          </a:prstGeom>
          <a:noFill/>
          <a:ln/>
        </p:spPr>
        <p:txBody>
          <a:bodyPr wrap="none" lIns="0" tIns="0" rIns="0" bIns="0" rtlCol="0" anchor="t"/>
          <a:lstStyle/>
          <a:p>
            <a:pPr algn="l" marL="342900" indent="-342900">
              <a:lnSpc>
                <a:spcPts val="2250"/>
              </a:lnSpc>
              <a:buSzPct val="100000"/>
              <a:buChar char="•"/>
            </a:pPr>
            <a:r>
              <a:rPr lang="en-US" sz="1400" dirty="0">
                <a:solidFill>
                  <a:srgbClr val="BFBFBF"/>
                </a:solidFill>
                <a:latin typeface="Open Sans" pitchFamily="34" charset="0"/>
                <a:ea typeface="Open Sans" pitchFamily="34" charset="-122"/>
                <a:cs typeface="Open Sans" pitchFamily="34" charset="-120"/>
              </a:rPr>
              <a:t>Gecikmeli raporlama</a:t>
            </a:r>
            <a:endParaRPr lang="en-US" sz="1400" dirty="0"/>
          </a:p>
        </p:txBody>
      </p:sp>
      <p:sp>
        <p:nvSpPr>
          <p:cNvPr id="23" name="Text 17"/>
          <p:cNvSpPr/>
          <p:nvPr/>
        </p:nvSpPr>
        <p:spPr>
          <a:xfrm>
            <a:off x="5197078" y="7377946"/>
            <a:ext cx="4113371" cy="289917"/>
          </a:xfrm>
          <a:prstGeom prst="rect">
            <a:avLst/>
          </a:prstGeom>
          <a:noFill/>
          <a:ln/>
        </p:spPr>
        <p:txBody>
          <a:bodyPr wrap="none" lIns="0" tIns="0" rIns="0" bIns="0" rtlCol="0" anchor="t"/>
          <a:lstStyle/>
          <a:p>
            <a:pPr algn="l" marL="342900" indent="-342900">
              <a:lnSpc>
                <a:spcPts val="2250"/>
              </a:lnSpc>
              <a:buSzPct val="100000"/>
              <a:buChar char="•"/>
            </a:pPr>
            <a:r>
              <a:rPr lang="en-US" sz="1400" dirty="0">
                <a:solidFill>
                  <a:srgbClr val="BFBFBF"/>
                </a:solidFill>
                <a:latin typeface="Open Sans" pitchFamily="34" charset="0"/>
                <a:ea typeface="Open Sans" pitchFamily="34" charset="-122"/>
                <a:cs typeface="Open Sans" pitchFamily="34" charset="-120"/>
              </a:rPr>
              <a:t>Standart eksikliği</a:t>
            </a:r>
            <a:endParaRPr lang="en-US" sz="1400" dirty="0"/>
          </a:p>
        </p:txBody>
      </p:sp>
      <p:sp>
        <p:nvSpPr>
          <p:cNvPr id="24" name="Text 18"/>
          <p:cNvSpPr/>
          <p:nvPr/>
        </p:nvSpPr>
        <p:spPr>
          <a:xfrm>
            <a:off x="9760029" y="6207323"/>
            <a:ext cx="2264807" cy="283012"/>
          </a:xfrm>
          <a:prstGeom prst="rect">
            <a:avLst/>
          </a:prstGeom>
          <a:noFill/>
          <a:ln/>
        </p:spPr>
        <p:txBody>
          <a:bodyPr wrap="none" lIns="0" tIns="0" rIns="0" bIns="0" rtlCol="0" anchor="t"/>
          <a:lstStyle/>
          <a:p>
            <a:pPr algn="l" indent="0" marL="0">
              <a:lnSpc>
                <a:spcPts val="2200"/>
              </a:lnSpc>
              <a:buNone/>
            </a:pPr>
            <a:r>
              <a:rPr lang="en-US" sz="1750" dirty="0">
                <a:solidFill>
                  <a:srgbClr val="FEFEFE"/>
                </a:solidFill>
                <a:latin typeface="Instrument Sans Medium" pitchFamily="34" charset="0"/>
                <a:ea typeface="Instrument Sans Medium" pitchFamily="34" charset="-122"/>
                <a:cs typeface="Instrument Sans Medium" pitchFamily="34" charset="-120"/>
              </a:rPr>
              <a:t>Risk Yönetimi</a:t>
            </a:r>
            <a:endParaRPr lang="en-US" sz="1750" dirty="0"/>
          </a:p>
        </p:txBody>
      </p:sp>
      <p:sp>
        <p:nvSpPr>
          <p:cNvPr id="25" name="Text 19"/>
          <p:cNvSpPr/>
          <p:nvPr/>
        </p:nvSpPr>
        <p:spPr>
          <a:xfrm>
            <a:off x="9760029" y="6671429"/>
            <a:ext cx="4251365" cy="289917"/>
          </a:xfrm>
          <a:prstGeom prst="rect">
            <a:avLst/>
          </a:prstGeom>
          <a:noFill/>
          <a:ln/>
        </p:spPr>
        <p:txBody>
          <a:bodyPr wrap="none" lIns="0" tIns="0" rIns="0" bIns="0" rtlCol="0" anchor="t"/>
          <a:lstStyle/>
          <a:p>
            <a:pPr algn="l" marL="342900" indent="-342900">
              <a:lnSpc>
                <a:spcPts val="2250"/>
              </a:lnSpc>
              <a:buSzPct val="100000"/>
              <a:buChar char="•"/>
            </a:pPr>
            <a:r>
              <a:rPr lang="en-US" sz="1400" dirty="0">
                <a:solidFill>
                  <a:srgbClr val="BFBFBF"/>
                </a:solidFill>
                <a:latin typeface="Open Sans" pitchFamily="34" charset="0"/>
                <a:ea typeface="Open Sans" pitchFamily="34" charset="-122"/>
                <a:cs typeface="Open Sans" pitchFamily="34" charset="-120"/>
              </a:rPr>
              <a:t>Yetersiz araçlar</a:t>
            </a:r>
            <a:endParaRPr lang="en-US" sz="1400" dirty="0"/>
          </a:p>
        </p:txBody>
      </p:sp>
      <p:sp>
        <p:nvSpPr>
          <p:cNvPr id="26" name="Text 20"/>
          <p:cNvSpPr/>
          <p:nvPr/>
        </p:nvSpPr>
        <p:spPr>
          <a:xfrm>
            <a:off x="9760029" y="7024688"/>
            <a:ext cx="4251365" cy="289917"/>
          </a:xfrm>
          <a:prstGeom prst="rect">
            <a:avLst/>
          </a:prstGeom>
          <a:noFill/>
          <a:ln/>
        </p:spPr>
        <p:txBody>
          <a:bodyPr wrap="none" lIns="0" tIns="0" rIns="0" bIns="0" rtlCol="0" anchor="t"/>
          <a:lstStyle/>
          <a:p>
            <a:pPr algn="l" marL="342900" indent="-342900">
              <a:lnSpc>
                <a:spcPts val="2250"/>
              </a:lnSpc>
              <a:buSzPct val="100000"/>
              <a:buChar char="•"/>
            </a:pPr>
            <a:r>
              <a:rPr lang="en-US" sz="1400" dirty="0">
                <a:solidFill>
                  <a:srgbClr val="BFBFBF"/>
                </a:solidFill>
                <a:latin typeface="Open Sans" pitchFamily="34" charset="0"/>
                <a:ea typeface="Open Sans" pitchFamily="34" charset="-122"/>
                <a:cs typeface="Open Sans" pitchFamily="34" charset="-120"/>
              </a:rPr>
              <a:t>Sınırlı hedge opsiyonları</a:t>
            </a:r>
            <a:endParaRPr lang="en-US" sz="1400" dirty="0"/>
          </a:p>
        </p:txBody>
      </p:sp>
      <p:sp>
        <p:nvSpPr>
          <p:cNvPr id="27" name="Text 21"/>
          <p:cNvSpPr/>
          <p:nvPr/>
        </p:nvSpPr>
        <p:spPr>
          <a:xfrm>
            <a:off x="9760029" y="7377946"/>
            <a:ext cx="4251365" cy="289917"/>
          </a:xfrm>
          <a:prstGeom prst="rect">
            <a:avLst/>
          </a:prstGeom>
          <a:noFill/>
          <a:ln/>
        </p:spPr>
        <p:txBody>
          <a:bodyPr wrap="none" lIns="0" tIns="0" rIns="0" bIns="0" rtlCol="0" anchor="t"/>
          <a:lstStyle/>
          <a:p>
            <a:pPr algn="l" marL="342900" indent="-342900">
              <a:lnSpc>
                <a:spcPts val="2250"/>
              </a:lnSpc>
              <a:buSzPct val="100000"/>
              <a:buChar char="•"/>
            </a:pPr>
            <a:r>
              <a:rPr lang="en-US" sz="1400" dirty="0">
                <a:solidFill>
                  <a:srgbClr val="BFBFBF"/>
                </a:solidFill>
                <a:latin typeface="Open Sans" pitchFamily="34" charset="0"/>
                <a:ea typeface="Open Sans" pitchFamily="34" charset="-122"/>
                <a:cs typeface="Open Sans" pitchFamily="34" charset="-120"/>
              </a:rPr>
              <a:t>Yüksek maliyetler</a:t>
            </a:r>
            <a:endParaRPr lang="en-US" sz="14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671632" y="527923"/>
            <a:ext cx="6975872" cy="599718"/>
          </a:xfrm>
          <a:prstGeom prst="rect">
            <a:avLst/>
          </a:prstGeom>
          <a:noFill/>
          <a:ln/>
        </p:spPr>
        <p:txBody>
          <a:bodyPr wrap="none" lIns="0" tIns="0" rIns="0" bIns="0" rtlCol="0" anchor="t"/>
          <a:lstStyle/>
          <a:p>
            <a:pPr algn="l" indent="0" marL="0">
              <a:lnSpc>
                <a:spcPts val="4700"/>
              </a:lnSpc>
              <a:buNone/>
            </a:pPr>
            <a:r>
              <a:rPr lang="en-US" sz="3750" dirty="0">
                <a:solidFill>
                  <a:srgbClr val="FEFEFE"/>
                </a:solidFill>
                <a:latin typeface="Instrument Sans Medium" pitchFamily="34" charset="0"/>
                <a:ea typeface="Instrument Sans Medium" pitchFamily="34" charset="-122"/>
                <a:cs typeface="Instrument Sans Medium" pitchFamily="34" charset="-120"/>
              </a:rPr>
              <a:t>Anomaliyi Çözmek İçin Öneriler</a:t>
            </a:r>
            <a:endParaRPr lang="en-US" sz="3750" dirty="0"/>
          </a:p>
        </p:txBody>
      </p:sp>
      <p:sp>
        <p:nvSpPr>
          <p:cNvPr id="3" name="Text 1"/>
          <p:cNvSpPr/>
          <p:nvPr/>
        </p:nvSpPr>
        <p:spPr>
          <a:xfrm>
            <a:off x="671632" y="1511379"/>
            <a:ext cx="191810" cy="239792"/>
          </a:xfrm>
          <a:prstGeom prst="rect">
            <a:avLst/>
          </a:prstGeom>
          <a:noFill/>
          <a:ln/>
        </p:spPr>
        <p:txBody>
          <a:bodyPr wrap="none" lIns="0" tIns="0" rIns="0" bIns="0" rtlCol="0" anchor="t"/>
          <a:lstStyle/>
          <a:p>
            <a:pPr algn="l" indent="0" marL="0">
              <a:lnSpc>
                <a:spcPts val="2400"/>
              </a:lnSpc>
              <a:buNone/>
            </a:pPr>
            <a:r>
              <a:rPr lang="en-US" sz="1500" dirty="0">
                <a:solidFill>
                  <a:srgbClr val="BFBFBF"/>
                </a:solidFill>
                <a:latin typeface="Instrument Sans Light" pitchFamily="34" charset="0"/>
                <a:ea typeface="Instrument Sans Light" pitchFamily="34" charset="-122"/>
                <a:cs typeface="Instrument Sans Light" pitchFamily="34" charset="-120"/>
              </a:rPr>
              <a:t>01</a:t>
            </a:r>
            <a:endParaRPr lang="en-US" sz="1500" dirty="0"/>
          </a:p>
        </p:txBody>
      </p:sp>
      <p:sp>
        <p:nvSpPr>
          <p:cNvPr id="4" name="Shape 2"/>
          <p:cNvSpPr/>
          <p:nvPr/>
        </p:nvSpPr>
        <p:spPr>
          <a:xfrm>
            <a:off x="671632" y="1814513"/>
            <a:ext cx="4301133" cy="22860"/>
          </a:xfrm>
          <a:prstGeom prst="rect">
            <a:avLst/>
          </a:prstGeom>
          <a:solidFill>
            <a:srgbClr val="F5F547"/>
          </a:solidFill>
          <a:ln/>
        </p:spPr>
      </p:sp>
      <p:sp>
        <p:nvSpPr>
          <p:cNvPr id="5" name="Text 3"/>
          <p:cNvSpPr/>
          <p:nvPr/>
        </p:nvSpPr>
        <p:spPr>
          <a:xfrm>
            <a:off x="671632" y="1956078"/>
            <a:ext cx="4034552" cy="299799"/>
          </a:xfrm>
          <a:prstGeom prst="rect">
            <a:avLst/>
          </a:prstGeom>
          <a:noFill/>
          <a:ln/>
        </p:spPr>
        <p:txBody>
          <a:bodyPr wrap="none" lIns="0" tIns="0" rIns="0" bIns="0" rtlCol="0" anchor="t"/>
          <a:lstStyle/>
          <a:p>
            <a:pPr algn="l" indent="0" marL="0">
              <a:lnSpc>
                <a:spcPts val="2350"/>
              </a:lnSpc>
              <a:buNone/>
            </a:pPr>
            <a:r>
              <a:rPr lang="en-US" sz="1850" dirty="0">
                <a:solidFill>
                  <a:srgbClr val="BFBFBF"/>
                </a:solidFill>
                <a:latin typeface="Instrument Sans Medium" pitchFamily="34" charset="0"/>
                <a:ea typeface="Instrument Sans Medium" pitchFamily="34" charset="-122"/>
                <a:cs typeface="Instrument Sans Medium" pitchFamily="34" charset="-120"/>
              </a:rPr>
              <a:t>Gelişmiş Fiyatlandırma Algoritmaları</a:t>
            </a:r>
            <a:endParaRPr lang="en-US" sz="1850" dirty="0"/>
          </a:p>
        </p:txBody>
      </p:sp>
      <p:sp>
        <p:nvSpPr>
          <p:cNvPr id="6" name="Text 4"/>
          <p:cNvSpPr/>
          <p:nvPr/>
        </p:nvSpPr>
        <p:spPr>
          <a:xfrm>
            <a:off x="671632" y="2371011"/>
            <a:ext cx="4301133" cy="921187"/>
          </a:xfrm>
          <a:prstGeom prst="rect">
            <a:avLst/>
          </a:prstGeom>
          <a:noFill/>
          <a:ln/>
        </p:spPr>
        <p:txBody>
          <a:bodyPr wrap="square" lIns="0" tIns="0" rIns="0" bIns="0" rtlCol="0" anchor="t"/>
          <a:lstStyle/>
          <a:p>
            <a:pPr algn="l" indent="0" marL="0">
              <a:lnSpc>
                <a:spcPts val="2400"/>
              </a:lnSpc>
              <a:buNone/>
            </a:pPr>
            <a:r>
              <a:rPr lang="en-US" sz="1500" dirty="0">
                <a:solidFill>
                  <a:srgbClr val="BFBFBF"/>
                </a:solidFill>
                <a:latin typeface="Open Sans" pitchFamily="34" charset="0"/>
                <a:ea typeface="Open Sans" pitchFamily="34" charset="-122"/>
                <a:cs typeface="Open Sans" pitchFamily="34" charset="-120"/>
              </a:rPr>
              <a:t>Yapay zeka ve makine öğrenimi tabanlı öngörü modelleri geliştirilmeli, gerçek zamanlı veri akışları entegre edilmelidir.</a:t>
            </a:r>
            <a:endParaRPr lang="en-US" sz="1500" dirty="0"/>
          </a:p>
        </p:txBody>
      </p:sp>
      <p:sp>
        <p:nvSpPr>
          <p:cNvPr id="7" name="Text 5"/>
          <p:cNvSpPr/>
          <p:nvPr/>
        </p:nvSpPr>
        <p:spPr>
          <a:xfrm>
            <a:off x="5164574" y="1511379"/>
            <a:ext cx="191810" cy="239792"/>
          </a:xfrm>
          <a:prstGeom prst="rect">
            <a:avLst/>
          </a:prstGeom>
          <a:noFill/>
          <a:ln/>
        </p:spPr>
        <p:txBody>
          <a:bodyPr wrap="none" lIns="0" tIns="0" rIns="0" bIns="0" rtlCol="0" anchor="t"/>
          <a:lstStyle/>
          <a:p>
            <a:pPr algn="l" indent="0" marL="0">
              <a:lnSpc>
                <a:spcPts val="2400"/>
              </a:lnSpc>
              <a:buNone/>
            </a:pPr>
            <a:r>
              <a:rPr lang="en-US" sz="1500" dirty="0">
                <a:solidFill>
                  <a:srgbClr val="BFBFBF"/>
                </a:solidFill>
                <a:latin typeface="Instrument Sans Light" pitchFamily="34" charset="0"/>
                <a:ea typeface="Instrument Sans Light" pitchFamily="34" charset="-122"/>
                <a:cs typeface="Instrument Sans Light" pitchFamily="34" charset="-120"/>
              </a:rPr>
              <a:t>02</a:t>
            </a:r>
            <a:endParaRPr lang="en-US" sz="1500" dirty="0"/>
          </a:p>
        </p:txBody>
      </p:sp>
      <p:sp>
        <p:nvSpPr>
          <p:cNvPr id="8" name="Shape 6"/>
          <p:cNvSpPr/>
          <p:nvPr/>
        </p:nvSpPr>
        <p:spPr>
          <a:xfrm>
            <a:off x="5164574" y="1814513"/>
            <a:ext cx="4301133" cy="22860"/>
          </a:xfrm>
          <a:prstGeom prst="rect">
            <a:avLst/>
          </a:prstGeom>
          <a:solidFill>
            <a:srgbClr val="F5F547"/>
          </a:solidFill>
          <a:ln/>
        </p:spPr>
      </p:sp>
      <p:sp>
        <p:nvSpPr>
          <p:cNvPr id="9" name="Text 7"/>
          <p:cNvSpPr/>
          <p:nvPr/>
        </p:nvSpPr>
        <p:spPr>
          <a:xfrm>
            <a:off x="5164574" y="1956078"/>
            <a:ext cx="2503527" cy="299799"/>
          </a:xfrm>
          <a:prstGeom prst="rect">
            <a:avLst/>
          </a:prstGeom>
          <a:noFill/>
          <a:ln/>
        </p:spPr>
        <p:txBody>
          <a:bodyPr wrap="none" lIns="0" tIns="0" rIns="0" bIns="0" rtlCol="0" anchor="t"/>
          <a:lstStyle/>
          <a:p>
            <a:pPr algn="l" indent="0" marL="0">
              <a:lnSpc>
                <a:spcPts val="2350"/>
              </a:lnSpc>
              <a:buNone/>
            </a:pPr>
            <a:r>
              <a:rPr lang="en-US" sz="1850" dirty="0">
                <a:solidFill>
                  <a:srgbClr val="BFBFBF"/>
                </a:solidFill>
                <a:latin typeface="Instrument Sans Medium" pitchFamily="34" charset="0"/>
                <a:ea typeface="Instrument Sans Medium" pitchFamily="34" charset="-122"/>
                <a:cs typeface="Instrument Sans Medium" pitchFamily="34" charset="-120"/>
              </a:rPr>
              <a:t>Regülasyon Reformları</a:t>
            </a:r>
            <a:endParaRPr lang="en-US" sz="1850" dirty="0"/>
          </a:p>
        </p:txBody>
      </p:sp>
      <p:sp>
        <p:nvSpPr>
          <p:cNvPr id="10" name="Text 8"/>
          <p:cNvSpPr/>
          <p:nvPr/>
        </p:nvSpPr>
        <p:spPr>
          <a:xfrm>
            <a:off x="5164574" y="2371011"/>
            <a:ext cx="4301133" cy="921187"/>
          </a:xfrm>
          <a:prstGeom prst="rect">
            <a:avLst/>
          </a:prstGeom>
          <a:noFill/>
          <a:ln/>
        </p:spPr>
        <p:txBody>
          <a:bodyPr wrap="square" lIns="0" tIns="0" rIns="0" bIns="0" rtlCol="0" anchor="t"/>
          <a:lstStyle/>
          <a:p>
            <a:pPr algn="l" indent="0" marL="0">
              <a:lnSpc>
                <a:spcPts val="2400"/>
              </a:lnSpc>
              <a:buNone/>
            </a:pPr>
            <a:r>
              <a:rPr lang="en-US" sz="1500" dirty="0">
                <a:solidFill>
                  <a:srgbClr val="BFBFBF"/>
                </a:solidFill>
                <a:latin typeface="Open Sans" pitchFamily="34" charset="0"/>
                <a:ea typeface="Open Sans" pitchFamily="34" charset="-122"/>
                <a:cs typeface="Open Sans" pitchFamily="34" charset="-120"/>
              </a:rPr>
              <a:t>Piyasa manipülasyonunu önleyici yasal düzenlemeler güçlendirilmeli, cezai yaptırımlar caydırıcı seviyeye çıkarılmalıdır.</a:t>
            </a:r>
            <a:endParaRPr lang="en-US" sz="1500" dirty="0"/>
          </a:p>
        </p:txBody>
      </p:sp>
      <p:sp>
        <p:nvSpPr>
          <p:cNvPr id="11" name="Text 9"/>
          <p:cNvSpPr/>
          <p:nvPr/>
        </p:nvSpPr>
        <p:spPr>
          <a:xfrm>
            <a:off x="9657517" y="1511379"/>
            <a:ext cx="191810" cy="239792"/>
          </a:xfrm>
          <a:prstGeom prst="rect">
            <a:avLst/>
          </a:prstGeom>
          <a:noFill/>
          <a:ln/>
        </p:spPr>
        <p:txBody>
          <a:bodyPr wrap="none" lIns="0" tIns="0" rIns="0" bIns="0" rtlCol="0" anchor="t"/>
          <a:lstStyle/>
          <a:p>
            <a:pPr algn="l" indent="0" marL="0">
              <a:lnSpc>
                <a:spcPts val="2400"/>
              </a:lnSpc>
              <a:buNone/>
            </a:pPr>
            <a:r>
              <a:rPr lang="en-US" sz="1500" dirty="0">
                <a:solidFill>
                  <a:srgbClr val="BFBFBF"/>
                </a:solidFill>
                <a:latin typeface="Instrument Sans Light" pitchFamily="34" charset="0"/>
                <a:ea typeface="Instrument Sans Light" pitchFamily="34" charset="-122"/>
                <a:cs typeface="Instrument Sans Light" pitchFamily="34" charset="-120"/>
              </a:rPr>
              <a:t>03</a:t>
            </a:r>
            <a:endParaRPr lang="en-US" sz="1500" dirty="0"/>
          </a:p>
        </p:txBody>
      </p:sp>
      <p:sp>
        <p:nvSpPr>
          <p:cNvPr id="12" name="Shape 10"/>
          <p:cNvSpPr/>
          <p:nvPr/>
        </p:nvSpPr>
        <p:spPr>
          <a:xfrm>
            <a:off x="9657517" y="1814513"/>
            <a:ext cx="4301133" cy="22860"/>
          </a:xfrm>
          <a:prstGeom prst="rect">
            <a:avLst/>
          </a:prstGeom>
          <a:solidFill>
            <a:srgbClr val="F5F547"/>
          </a:solidFill>
          <a:ln/>
        </p:spPr>
      </p:sp>
      <p:sp>
        <p:nvSpPr>
          <p:cNvPr id="13" name="Text 11"/>
          <p:cNvSpPr/>
          <p:nvPr/>
        </p:nvSpPr>
        <p:spPr>
          <a:xfrm>
            <a:off x="9657517" y="1956078"/>
            <a:ext cx="2590324" cy="299799"/>
          </a:xfrm>
          <a:prstGeom prst="rect">
            <a:avLst/>
          </a:prstGeom>
          <a:noFill/>
          <a:ln/>
        </p:spPr>
        <p:txBody>
          <a:bodyPr wrap="none" lIns="0" tIns="0" rIns="0" bIns="0" rtlCol="0" anchor="t"/>
          <a:lstStyle/>
          <a:p>
            <a:pPr algn="l" indent="0" marL="0">
              <a:lnSpc>
                <a:spcPts val="2350"/>
              </a:lnSpc>
              <a:buNone/>
            </a:pPr>
            <a:r>
              <a:rPr lang="en-US" sz="1850" dirty="0">
                <a:solidFill>
                  <a:srgbClr val="BFBFBF"/>
                </a:solidFill>
                <a:latin typeface="Instrument Sans Medium" pitchFamily="34" charset="0"/>
                <a:ea typeface="Instrument Sans Medium" pitchFamily="34" charset="-122"/>
                <a:cs typeface="Instrument Sans Medium" pitchFamily="34" charset="-120"/>
              </a:rPr>
              <a:t>Şeffaflık Mekanizmaları</a:t>
            </a:r>
            <a:endParaRPr lang="en-US" sz="1850" dirty="0"/>
          </a:p>
        </p:txBody>
      </p:sp>
      <p:sp>
        <p:nvSpPr>
          <p:cNvPr id="14" name="Text 12"/>
          <p:cNvSpPr/>
          <p:nvPr/>
        </p:nvSpPr>
        <p:spPr>
          <a:xfrm>
            <a:off x="9657517" y="2371011"/>
            <a:ext cx="4301133" cy="921187"/>
          </a:xfrm>
          <a:prstGeom prst="rect">
            <a:avLst/>
          </a:prstGeom>
          <a:noFill/>
          <a:ln/>
        </p:spPr>
        <p:txBody>
          <a:bodyPr wrap="square" lIns="0" tIns="0" rIns="0" bIns="0" rtlCol="0" anchor="t"/>
          <a:lstStyle/>
          <a:p>
            <a:pPr algn="l" indent="0" marL="0">
              <a:lnSpc>
                <a:spcPts val="2400"/>
              </a:lnSpc>
              <a:buNone/>
            </a:pPr>
            <a:r>
              <a:rPr lang="en-US" sz="1500" dirty="0">
                <a:solidFill>
                  <a:srgbClr val="BFBFBF"/>
                </a:solidFill>
                <a:latin typeface="Open Sans" pitchFamily="34" charset="0"/>
                <a:ea typeface="Open Sans" pitchFamily="34" charset="-122"/>
                <a:cs typeface="Open Sans" pitchFamily="34" charset="-120"/>
              </a:rPr>
              <a:t>Blockchain teknolojisi kullanılarak işlem kayıtları şeffaf hale getirilmeli, tüm piyasa katılımcılarına eşit bilgi erişimi sağlanmalıdır.</a:t>
            </a:r>
            <a:endParaRPr lang="en-US" sz="1500" dirty="0"/>
          </a:p>
        </p:txBody>
      </p:sp>
      <p:sp>
        <p:nvSpPr>
          <p:cNvPr id="15" name="Text 13"/>
          <p:cNvSpPr/>
          <p:nvPr/>
        </p:nvSpPr>
        <p:spPr>
          <a:xfrm>
            <a:off x="671632" y="3627834"/>
            <a:ext cx="191810" cy="239792"/>
          </a:xfrm>
          <a:prstGeom prst="rect">
            <a:avLst/>
          </a:prstGeom>
          <a:noFill/>
          <a:ln/>
        </p:spPr>
        <p:txBody>
          <a:bodyPr wrap="none" lIns="0" tIns="0" rIns="0" bIns="0" rtlCol="0" anchor="t"/>
          <a:lstStyle/>
          <a:p>
            <a:pPr algn="l" indent="0" marL="0">
              <a:lnSpc>
                <a:spcPts val="2400"/>
              </a:lnSpc>
              <a:buNone/>
            </a:pPr>
            <a:r>
              <a:rPr lang="en-US" sz="1500" dirty="0">
                <a:solidFill>
                  <a:srgbClr val="BFBFBF"/>
                </a:solidFill>
                <a:latin typeface="Instrument Sans Light" pitchFamily="34" charset="0"/>
                <a:ea typeface="Instrument Sans Light" pitchFamily="34" charset="-122"/>
                <a:cs typeface="Instrument Sans Light" pitchFamily="34" charset="-120"/>
              </a:rPr>
              <a:t>04</a:t>
            </a:r>
            <a:endParaRPr lang="en-US" sz="1500" dirty="0"/>
          </a:p>
        </p:txBody>
      </p:sp>
      <p:sp>
        <p:nvSpPr>
          <p:cNvPr id="16" name="Shape 14"/>
          <p:cNvSpPr/>
          <p:nvPr/>
        </p:nvSpPr>
        <p:spPr>
          <a:xfrm>
            <a:off x="671632" y="3930968"/>
            <a:ext cx="6547604" cy="22860"/>
          </a:xfrm>
          <a:prstGeom prst="rect">
            <a:avLst/>
          </a:prstGeom>
          <a:solidFill>
            <a:srgbClr val="F5F547"/>
          </a:solidFill>
          <a:ln/>
        </p:spPr>
      </p:sp>
      <p:sp>
        <p:nvSpPr>
          <p:cNvPr id="17" name="Text 15"/>
          <p:cNvSpPr/>
          <p:nvPr/>
        </p:nvSpPr>
        <p:spPr>
          <a:xfrm>
            <a:off x="671632" y="4072533"/>
            <a:ext cx="2638425" cy="299799"/>
          </a:xfrm>
          <a:prstGeom prst="rect">
            <a:avLst/>
          </a:prstGeom>
          <a:noFill/>
          <a:ln/>
        </p:spPr>
        <p:txBody>
          <a:bodyPr wrap="none" lIns="0" tIns="0" rIns="0" bIns="0" rtlCol="0" anchor="t"/>
          <a:lstStyle/>
          <a:p>
            <a:pPr algn="l" indent="0" marL="0">
              <a:lnSpc>
                <a:spcPts val="2350"/>
              </a:lnSpc>
              <a:buNone/>
            </a:pPr>
            <a:r>
              <a:rPr lang="en-US" sz="1850" dirty="0">
                <a:solidFill>
                  <a:srgbClr val="BFBFBF"/>
                </a:solidFill>
                <a:latin typeface="Instrument Sans Medium" pitchFamily="34" charset="0"/>
                <a:ea typeface="Instrument Sans Medium" pitchFamily="34" charset="-122"/>
                <a:cs typeface="Instrument Sans Medium" pitchFamily="34" charset="-120"/>
              </a:rPr>
              <a:t>Dinamik Talep Yönetimi</a:t>
            </a:r>
            <a:endParaRPr lang="en-US" sz="1850" dirty="0"/>
          </a:p>
        </p:txBody>
      </p:sp>
      <p:sp>
        <p:nvSpPr>
          <p:cNvPr id="18" name="Text 16"/>
          <p:cNvSpPr/>
          <p:nvPr/>
        </p:nvSpPr>
        <p:spPr>
          <a:xfrm>
            <a:off x="671632" y="4487466"/>
            <a:ext cx="6547604" cy="614124"/>
          </a:xfrm>
          <a:prstGeom prst="rect">
            <a:avLst/>
          </a:prstGeom>
          <a:noFill/>
          <a:ln/>
        </p:spPr>
        <p:txBody>
          <a:bodyPr wrap="square" lIns="0" tIns="0" rIns="0" bIns="0" rtlCol="0" anchor="t"/>
          <a:lstStyle/>
          <a:p>
            <a:pPr algn="l" indent="0" marL="0">
              <a:lnSpc>
                <a:spcPts val="2400"/>
              </a:lnSpc>
              <a:buNone/>
            </a:pPr>
            <a:r>
              <a:rPr lang="en-US" sz="1500" dirty="0">
                <a:solidFill>
                  <a:srgbClr val="BFBFBF"/>
                </a:solidFill>
                <a:latin typeface="Open Sans" pitchFamily="34" charset="0"/>
                <a:ea typeface="Open Sans" pitchFamily="34" charset="-122"/>
                <a:cs typeface="Open Sans" pitchFamily="34" charset="-120"/>
              </a:rPr>
              <a:t>Akıllı şebeke teknolojileri ile talep-yanıt programları yaygınlaştırılmalı, tüketicilere esnek fiyatlandırma seçenekleri sunulmalıdır.</a:t>
            </a:r>
            <a:endParaRPr lang="en-US" sz="1500" dirty="0"/>
          </a:p>
        </p:txBody>
      </p:sp>
      <p:sp>
        <p:nvSpPr>
          <p:cNvPr id="19" name="Text 17"/>
          <p:cNvSpPr/>
          <p:nvPr/>
        </p:nvSpPr>
        <p:spPr>
          <a:xfrm>
            <a:off x="7411045" y="3627834"/>
            <a:ext cx="191810" cy="239792"/>
          </a:xfrm>
          <a:prstGeom prst="rect">
            <a:avLst/>
          </a:prstGeom>
          <a:noFill/>
          <a:ln/>
        </p:spPr>
        <p:txBody>
          <a:bodyPr wrap="none" lIns="0" tIns="0" rIns="0" bIns="0" rtlCol="0" anchor="t"/>
          <a:lstStyle/>
          <a:p>
            <a:pPr algn="l" indent="0" marL="0">
              <a:lnSpc>
                <a:spcPts val="2400"/>
              </a:lnSpc>
              <a:buNone/>
            </a:pPr>
            <a:r>
              <a:rPr lang="en-US" sz="1500" dirty="0">
                <a:solidFill>
                  <a:srgbClr val="BFBFBF"/>
                </a:solidFill>
                <a:latin typeface="Instrument Sans Light" pitchFamily="34" charset="0"/>
                <a:ea typeface="Instrument Sans Light" pitchFamily="34" charset="-122"/>
                <a:cs typeface="Instrument Sans Light" pitchFamily="34" charset="-120"/>
              </a:rPr>
              <a:t>05</a:t>
            </a:r>
            <a:endParaRPr lang="en-US" sz="1500" dirty="0"/>
          </a:p>
        </p:txBody>
      </p:sp>
      <p:sp>
        <p:nvSpPr>
          <p:cNvPr id="20" name="Shape 18"/>
          <p:cNvSpPr/>
          <p:nvPr/>
        </p:nvSpPr>
        <p:spPr>
          <a:xfrm>
            <a:off x="7411045" y="3930968"/>
            <a:ext cx="6547604" cy="22860"/>
          </a:xfrm>
          <a:prstGeom prst="rect">
            <a:avLst/>
          </a:prstGeom>
          <a:solidFill>
            <a:srgbClr val="F5F547"/>
          </a:solidFill>
          <a:ln/>
        </p:spPr>
      </p:sp>
      <p:sp>
        <p:nvSpPr>
          <p:cNvPr id="21" name="Text 19"/>
          <p:cNvSpPr/>
          <p:nvPr/>
        </p:nvSpPr>
        <p:spPr>
          <a:xfrm>
            <a:off x="7411045" y="4072533"/>
            <a:ext cx="3016448" cy="299799"/>
          </a:xfrm>
          <a:prstGeom prst="rect">
            <a:avLst/>
          </a:prstGeom>
          <a:noFill/>
          <a:ln/>
        </p:spPr>
        <p:txBody>
          <a:bodyPr wrap="none" lIns="0" tIns="0" rIns="0" bIns="0" rtlCol="0" anchor="t"/>
          <a:lstStyle/>
          <a:p>
            <a:pPr algn="l" indent="0" marL="0">
              <a:lnSpc>
                <a:spcPts val="2350"/>
              </a:lnSpc>
              <a:buNone/>
            </a:pPr>
            <a:r>
              <a:rPr lang="en-US" sz="1850" dirty="0">
                <a:solidFill>
                  <a:srgbClr val="BFBFBF"/>
                </a:solidFill>
                <a:latin typeface="Instrument Sans Medium" pitchFamily="34" charset="0"/>
                <a:ea typeface="Instrument Sans Medium" pitchFamily="34" charset="-122"/>
                <a:cs typeface="Instrument Sans Medium" pitchFamily="34" charset="-120"/>
              </a:rPr>
              <a:t>Enerji Depolama Yatırımları</a:t>
            </a:r>
            <a:endParaRPr lang="en-US" sz="1850" dirty="0"/>
          </a:p>
        </p:txBody>
      </p:sp>
      <p:sp>
        <p:nvSpPr>
          <p:cNvPr id="22" name="Text 20"/>
          <p:cNvSpPr/>
          <p:nvPr/>
        </p:nvSpPr>
        <p:spPr>
          <a:xfrm>
            <a:off x="7411045" y="4487466"/>
            <a:ext cx="6547604" cy="614124"/>
          </a:xfrm>
          <a:prstGeom prst="rect">
            <a:avLst/>
          </a:prstGeom>
          <a:noFill/>
          <a:ln/>
        </p:spPr>
        <p:txBody>
          <a:bodyPr wrap="square" lIns="0" tIns="0" rIns="0" bIns="0" rtlCol="0" anchor="t"/>
          <a:lstStyle/>
          <a:p>
            <a:pPr algn="l" indent="0" marL="0">
              <a:lnSpc>
                <a:spcPts val="2400"/>
              </a:lnSpc>
              <a:buNone/>
            </a:pPr>
            <a:r>
              <a:rPr lang="en-US" sz="1500" dirty="0">
                <a:solidFill>
                  <a:srgbClr val="BFBFBF"/>
                </a:solidFill>
                <a:latin typeface="Open Sans" pitchFamily="34" charset="0"/>
                <a:ea typeface="Open Sans" pitchFamily="34" charset="-122"/>
                <a:cs typeface="Open Sans" pitchFamily="34" charset="-120"/>
              </a:rPr>
              <a:t>Büyük ölçekli depolama sistemleri kurularak arz-talep dengesizlikleri hafifletilmeli, fiyat istikrarı sağlanmalıdır.</a:t>
            </a:r>
            <a:endParaRPr lang="en-US" sz="1500" dirty="0"/>
          </a:p>
        </p:txBody>
      </p:sp>
      <p:sp>
        <p:nvSpPr>
          <p:cNvPr id="23" name="Text 21"/>
          <p:cNvSpPr/>
          <p:nvPr/>
        </p:nvSpPr>
        <p:spPr>
          <a:xfrm>
            <a:off x="671632" y="5653088"/>
            <a:ext cx="2909768" cy="359807"/>
          </a:xfrm>
          <a:prstGeom prst="rect">
            <a:avLst/>
          </a:prstGeom>
          <a:noFill/>
          <a:ln/>
        </p:spPr>
        <p:txBody>
          <a:bodyPr wrap="none" lIns="0" tIns="0" rIns="0" bIns="0" rtlCol="0" anchor="t"/>
          <a:lstStyle/>
          <a:p>
            <a:pPr algn="l" indent="0" marL="0">
              <a:lnSpc>
                <a:spcPts val="2800"/>
              </a:lnSpc>
              <a:buNone/>
            </a:pPr>
            <a:r>
              <a:rPr lang="en-US" sz="2250" dirty="0">
                <a:solidFill>
                  <a:srgbClr val="FEFEFE"/>
                </a:solidFill>
                <a:latin typeface="Instrument Sans Medium" pitchFamily="34" charset="0"/>
                <a:ea typeface="Instrument Sans Medium" pitchFamily="34" charset="-122"/>
                <a:cs typeface="Instrument Sans Medium" pitchFamily="34" charset="-120"/>
              </a:rPr>
              <a:t>Kısa Vadeli Aksiyonlar</a:t>
            </a:r>
            <a:endParaRPr lang="en-US" sz="2250" dirty="0"/>
          </a:p>
        </p:txBody>
      </p:sp>
      <p:sp>
        <p:nvSpPr>
          <p:cNvPr id="24" name="Text 22"/>
          <p:cNvSpPr/>
          <p:nvPr/>
        </p:nvSpPr>
        <p:spPr>
          <a:xfrm>
            <a:off x="671632" y="6204704"/>
            <a:ext cx="6409492" cy="307062"/>
          </a:xfrm>
          <a:prstGeom prst="rect">
            <a:avLst/>
          </a:prstGeom>
          <a:noFill/>
          <a:ln/>
        </p:spPr>
        <p:txBody>
          <a:bodyPr wrap="none" lIns="0" tIns="0" rIns="0" bIns="0" rtlCol="0" anchor="t"/>
          <a:lstStyle/>
          <a:p>
            <a:pPr algn="l" marL="342900" indent="-342900">
              <a:lnSpc>
                <a:spcPts val="2400"/>
              </a:lnSpc>
              <a:buSzPct val="100000"/>
              <a:buChar char="•"/>
            </a:pPr>
            <a:r>
              <a:rPr lang="en-US" sz="1500" dirty="0">
                <a:solidFill>
                  <a:srgbClr val="BFBFBF"/>
                </a:solidFill>
                <a:latin typeface="Open Sans" pitchFamily="34" charset="0"/>
                <a:ea typeface="Open Sans" pitchFamily="34" charset="-122"/>
                <a:cs typeface="Open Sans" pitchFamily="34" charset="-120"/>
              </a:rPr>
              <a:t>Mevcut veri sistemlerinin entegrasyonu</a:t>
            </a:r>
            <a:endParaRPr lang="en-US" sz="1500" dirty="0"/>
          </a:p>
        </p:txBody>
      </p:sp>
      <p:sp>
        <p:nvSpPr>
          <p:cNvPr id="25" name="Text 23"/>
          <p:cNvSpPr/>
          <p:nvPr/>
        </p:nvSpPr>
        <p:spPr>
          <a:xfrm>
            <a:off x="671632" y="6578918"/>
            <a:ext cx="6409492" cy="307062"/>
          </a:xfrm>
          <a:prstGeom prst="rect">
            <a:avLst/>
          </a:prstGeom>
          <a:noFill/>
          <a:ln/>
        </p:spPr>
        <p:txBody>
          <a:bodyPr wrap="none" lIns="0" tIns="0" rIns="0" bIns="0" rtlCol="0" anchor="t"/>
          <a:lstStyle/>
          <a:p>
            <a:pPr algn="l" marL="342900" indent="-342900">
              <a:lnSpc>
                <a:spcPts val="2400"/>
              </a:lnSpc>
              <a:buSzPct val="100000"/>
              <a:buChar char="•"/>
            </a:pPr>
            <a:r>
              <a:rPr lang="en-US" sz="1500" dirty="0">
                <a:solidFill>
                  <a:srgbClr val="BFBFBF"/>
                </a:solidFill>
                <a:latin typeface="Open Sans" pitchFamily="34" charset="0"/>
                <a:ea typeface="Open Sans" pitchFamily="34" charset="-122"/>
                <a:cs typeface="Open Sans" pitchFamily="34" charset="-120"/>
              </a:rPr>
              <a:t>Acil durum fiyat tavanları belirlenmesi</a:t>
            </a:r>
            <a:endParaRPr lang="en-US" sz="1500" dirty="0"/>
          </a:p>
        </p:txBody>
      </p:sp>
      <p:sp>
        <p:nvSpPr>
          <p:cNvPr id="26" name="Text 24"/>
          <p:cNvSpPr/>
          <p:nvPr/>
        </p:nvSpPr>
        <p:spPr>
          <a:xfrm>
            <a:off x="671632" y="6953131"/>
            <a:ext cx="6409492" cy="307062"/>
          </a:xfrm>
          <a:prstGeom prst="rect">
            <a:avLst/>
          </a:prstGeom>
          <a:noFill/>
          <a:ln/>
        </p:spPr>
        <p:txBody>
          <a:bodyPr wrap="none" lIns="0" tIns="0" rIns="0" bIns="0" rtlCol="0" anchor="t"/>
          <a:lstStyle/>
          <a:p>
            <a:pPr algn="l" marL="342900" indent="-342900">
              <a:lnSpc>
                <a:spcPts val="2400"/>
              </a:lnSpc>
              <a:buSzPct val="100000"/>
              <a:buChar char="•"/>
            </a:pPr>
            <a:r>
              <a:rPr lang="en-US" sz="1500" dirty="0">
                <a:solidFill>
                  <a:srgbClr val="BFBFBF"/>
                </a:solidFill>
                <a:latin typeface="Open Sans" pitchFamily="34" charset="0"/>
                <a:ea typeface="Open Sans" pitchFamily="34" charset="-122"/>
                <a:cs typeface="Open Sans" pitchFamily="34" charset="-120"/>
              </a:rPr>
              <a:t>Piyasa gözetim kapasitesinin artırılması</a:t>
            </a:r>
            <a:endParaRPr lang="en-US" sz="1500" dirty="0"/>
          </a:p>
        </p:txBody>
      </p:sp>
      <p:sp>
        <p:nvSpPr>
          <p:cNvPr id="27" name="Text 25"/>
          <p:cNvSpPr/>
          <p:nvPr/>
        </p:nvSpPr>
        <p:spPr>
          <a:xfrm>
            <a:off x="671632" y="7327344"/>
            <a:ext cx="6409492" cy="307062"/>
          </a:xfrm>
          <a:prstGeom prst="rect">
            <a:avLst/>
          </a:prstGeom>
          <a:noFill/>
          <a:ln/>
        </p:spPr>
        <p:txBody>
          <a:bodyPr wrap="none" lIns="0" tIns="0" rIns="0" bIns="0" rtlCol="0" anchor="t"/>
          <a:lstStyle/>
          <a:p>
            <a:pPr algn="l" marL="342900" indent="-342900">
              <a:lnSpc>
                <a:spcPts val="2400"/>
              </a:lnSpc>
              <a:buSzPct val="100000"/>
              <a:buChar char="•"/>
            </a:pPr>
            <a:r>
              <a:rPr lang="en-US" sz="1500" dirty="0">
                <a:solidFill>
                  <a:srgbClr val="BFBFBF"/>
                </a:solidFill>
                <a:latin typeface="Open Sans" pitchFamily="34" charset="0"/>
                <a:ea typeface="Open Sans" pitchFamily="34" charset="-122"/>
                <a:cs typeface="Open Sans" pitchFamily="34" charset="-120"/>
              </a:rPr>
              <a:t>Hızlı müdahale protokollerinin oluşturulması</a:t>
            </a:r>
            <a:endParaRPr lang="en-US" sz="1500" dirty="0"/>
          </a:p>
        </p:txBody>
      </p:sp>
      <p:sp>
        <p:nvSpPr>
          <p:cNvPr id="28" name="Text 26"/>
          <p:cNvSpPr/>
          <p:nvPr/>
        </p:nvSpPr>
        <p:spPr>
          <a:xfrm>
            <a:off x="7556897" y="5653088"/>
            <a:ext cx="2931676" cy="359807"/>
          </a:xfrm>
          <a:prstGeom prst="rect">
            <a:avLst/>
          </a:prstGeom>
          <a:noFill/>
          <a:ln/>
        </p:spPr>
        <p:txBody>
          <a:bodyPr wrap="none" lIns="0" tIns="0" rIns="0" bIns="0" rtlCol="0" anchor="t"/>
          <a:lstStyle/>
          <a:p>
            <a:pPr algn="l" indent="0" marL="0">
              <a:lnSpc>
                <a:spcPts val="2800"/>
              </a:lnSpc>
              <a:buNone/>
            </a:pPr>
            <a:r>
              <a:rPr lang="en-US" sz="2250" dirty="0">
                <a:solidFill>
                  <a:srgbClr val="FEFEFE"/>
                </a:solidFill>
                <a:latin typeface="Instrument Sans Medium" pitchFamily="34" charset="0"/>
                <a:ea typeface="Instrument Sans Medium" pitchFamily="34" charset="-122"/>
                <a:cs typeface="Instrument Sans Medium" pitchFamily="34" charset="-120"/>
              </a:rPr>
              <a:t>Uzun Vadeli Stratejiler</a:t>
            </a:r>
            <a:endParaRPr lang="en-US" sz="2250" dirty="0"/>
          </a:p>
        </p:txBody>
      </p:sp>
      <p:sp>
        <p:nvSpPr>
          <p:cNvPr id="29" name="Text 27"/>
          <p:cNvSpPr/>
          <p:nvPr/>
        </p:nvSpPr>
        <p:spPr>
          <a:xfrm>
            <a:off x="7556897" y="6204704"/>
            <a:ext cx="6409492" cy="307062"/>
          </a:xfrm>
          <a:prstGeom prst="rect">
            <a:avLst/>
          </a:prstGeom>
          <a:noFill/>
          <a:ln/>
        </p:spPr>
        <p:txBody>
          <a:bodyPr wrap="none" lIns="0" tIns="0" rIns="0" bIns="0" rtlCol="0" anchor="t"/>
          <a:lstStyle/>
          <a:p>
            <a:pPr algn="l" marL="342900" indent="-342900">
              <a:lnSpc>
                <a:spcPts val="2400"/>
              </a:lnSpc>
              <a:buSzPct val="100000"/>
              <a:buChar char="•"/>
            </a:pPr>
            <a:r>
              <a:rPr lang="en-US" sz="1500" dirty="0">
                <a:solidFill>
                  <a:srgbClr val="BFBFBF"/>
                </a:solidFill>
                <a:latin typeface="Open Sans" pitchFamily="34" charset="0"/>
                <a:ea typeface="Open Sans" pitchFamily="34" charset="-122"/>
                <a:cs typeface="Open Sans" pitchFamily="34" charset="-120"/>
              </a:rPr>
              <a:t>Yenilenebilir enerji kapasitesinin artırılması</a:t>
            </a:r>
            <a:endParaRPr lang="en-US" sz="1500" dirty="0"/>
          </a:p>
        </p:txBody>
      </p:sp>
      <p:sp>
        <p:nvSpPr>
          <p:cNvPr id="30" name="Text 28"/>
          <p:cNvSpPr/>
          <p:nvPr/>
        </p:nvSpPr>
        <p:spPr>
          <a:xfrm>
            <a:off x="7556897" y="6578918"/>
            <a:ext cx="6409492" cy="307062"/>
          </a:xfrm>
          <a:prstGeom prst="rect">
            <a:avLst/>
          </a:prstGeom>
          <a:noFill/>
          <a:ln/>
        </p:spPr>
        <p:txBody>
          <a:bodyPr wrap="none" lIns="0" tIns="0" rIns="0" bIns="0" rtlCol="0" anchor="t"/>
          <a:lstStyle/>
          <a:p>
            <a:pPr algn="l" marL="342900" indent="-342900">
              <a:lnSpc>
                <a:spcPts val="2400"/>
              </a:lnSpc>
              <a:buSzPct val="100000"/>
              <a:buChar char="•"/>
            </a:pPr>
            <a:r>
              <a:rPr lang="en-US" sz="1500" dirty="0">
                <a:solidFill>
                  <a:srgbClr val="BFBFBF"/>
                </a:solidFill>
                <a:latin typeface="Open Sans" pitchFamily="34" charset="0"/>
                <a:ea typeface="Open Sans" pitchFamily="34" charset="-122"/>
                <a:cs typeface="Open Sans" pitchFamily="34" charset="-120"/>
              </a:rPr>
              <a:t>Bölgesel piyasa entegrasyonu</a:t>
            </a:r>
            <a:endParaRPr lang="en-US" sz="1500" dirty="0"/>
          </a:p>
        </p:txBody>
      </p:sp>
      <p:sp>
        <p:nvSpPr>
          <p:cNvPr id="31" name="Text 29"/>
          <p:cNvSpPr/>
          <p:nvPr/>
        </p:nvSpPr>
        <p:spPr>
          <a:xfrm>
            <a:off x="7556897" y="6953131"/>
            <a:ext cx="6409492" cy="307062"/>
          </a:xfrm>
          <a:prstGeom prst="rect">
            <a:avLst/>
          </a:prstGeom>
          <a:noFill/>
          <a:ln/>
        </p:spPr>
        <p:txBody>
          <a:bodyPr wrap="none" lIns="0" tIns="0" rIns="0" bIns="0" rtlCol="0" anchor="t"/>
          <a:lstStyle/>
          <a:p>
            <a:pPr algn="l" marL="342900" indent="-342900">
              <a:lnSpc>
                <a:spcPts val="2400"/>
              </a:lnSpc>
              <a:buSzPct val="100000"/>
              <a:buChar char="•"/>
            </a:pPr>
            <a:r>
              <a:rPr lang="en-US" sz="1500" dirty="0">
                <a:solidFill>
                  <a:srgbClr val="BFBFBF"/>
                </a:solidFill>
                <a:latin typeface="Open Sans" pitchFamily="34" charset="0"/>
                <a:ea typeface="Open Sans" pitchFamily="34" charset="-122"/>
                <a:cs typeface="Open Sans" pitchFamily="34" charset="-120"/>
              </a:rPr>
              <a:t>Dijital dönüşüm yatırımları</a:t>
            </a:r>
            <a:endParaRPr lang="en-US" sz="1500" dirty="0"/>
          </a:p>
        </p:txBody>
      </p:sp>
      <p:sp>
        <p:nvSpPr>
          <p:cNvPr id="32" name="Text 30"/>
          <p:cNvSpPr/>
          <p:nvPr/>
        </p:nvSpPr>
        <p:spPr>
          <a:xfrm>
            <a:off x="7556897" y="7327344"/>
            <a:ext cx="6409492" cy="307062"/>
          </a:xfrm>
          <a:prstGeom prst="rect">
            <a:avLst/>
          </a:prstGeom>
          <a:noFill/>
          <a:ln/>
        </p:spPr>
        <p:txBody>
          <a:bodyPr wrap="none" lIns="0" tIns="0" rIns="0" bIns="0" rtlCol="0" anchor="t"/>
          <a:lstStyle/>
          <a:p>
            <a:pPr algn="l" marL="342900" indent="-342900">
              <a:lnSpc>
                <a:spcPts val="2400"/>
              </a:lnSpc>
              <a:buSzPct val="100000"/>
              <a:buChar char="•"/>
            </a:pPr>
            <a:r>
              <a:rPr lang="en-US" sz="1500" dirty="0">
                <a:solidFill>
                  <a:srgbClr val="BFBFBF"/>
                </a:solidFill>
                <a:latin typeface="Open Sans" pitchFamily="34" charset="0"/>
                <a:ea typeface="Open Sans" pitchFamily="34" charset="-122"/>
                <a:cs typeface="Open Sans" pitchFamily="34" charset="-120"/>
              </a:rPr>
              <a:t>İnsan kaynakları gelişimi ve eğitim</a:t>
            </a:r>
            <a:endParaRPr lang="en-US" sz="15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607338" y="560665"/>
            <a:ext cx="6343174" cy="542330"/>
          </a:xfrm>
          <a:prstGeom prst="rect">
            <a:avLst/>
          </a:prstGeom>
          <a:noFill/>
          <a:ln/>
        </p:spPr>
        <p:txBody>
          <a:bodyPr wrap="none" lIns="0" tIns="0" rIns="0" bIns="0" rtlCol="0" anchor="t"/>
          <a:lstStyle/>
          <a:p>
            <a:pPr algn="l" indent="0" marL="0">
              <a:lnSpc>
                <a:spcPts val="4250"/>
              </a:lnSpc>
              <a:buNone/>
            </a:pPr>
            <a:r>
              <a:rPr lang="en-US" sz="3400" dirty="0">
                <a:solidFill>
                  <a:srgbClr val="FEFEFE"/>
                </a:solidFill>
                <a:latin typeface="Instrument Sans Medium" pitchFamily="34" charset="0"/>
                <a:ea typeface="Instrument Sans Medium" pitchFamily="34" charset="-122"/>
                <a:cs typeface="Instrument Sans Medium" pitchFamily="34" charset="-120"/>
              </a:rPr>
              <a:t>Uygulama Planı: Eylem Adımları</a:t>
            </a:r>
            <a:endParaRPr lang="en-US" sz="3400" dirty="0"/>
          </a:p>
        </p:txBody>
      </p:sp>
      <p:sp>
        <p:nvSpPr>
          <p:cNvPr id="3" name="Shape 1"/>
          <p:cNvSpPr/>
          <p:nvPr/>
        </p:nvSpPr>
        <p:spPr>
          <a:xfrm>
            <a:off x="7303770" y="1450062"/>
            <a:ext cx="22860" cy="4164925"/>
          </a:xfrm>
          <a:prstGeom prst="roundRect">
            <a:avLst>
              <a:gd name="adj" fmla="val 113871"/>
            </a:avLst>
          </a:prstGeom>
          <a:solidFill>
            <a:srgbClr val="575757"/>
          </a:solidFill>
          <a:ln/>
        </p:spPr>
      </p:sp>
      <p:sp>
        <p:nvSpPr>
          <p:cNvPr id="4" name="Shape 2"/>
          <p:cNvSpPr/>
          <p:nvPr/>
        </p:nvSpPr>
        <p:spPr>
          <a:xfrm>
            <a:off x="6817519" y="2132767"/>
            <a:ext cx="520541" cy="22860"/>
          </a:xfrm>
          <a:prstGeom prst="roundRect">
            <a:avLst>
              <a:gd name="adj" fmla="val 113871"/>
            </a:avLst>
          </a:prstGeom>
          <a:solidFill>
            <a:srgbClr val="575757"/>
          </a:solidFill>
          <a:ln/>
        </p:spPr>
      </p:sp>
      <p:sp>
        <p:nvSpPr>
          <p:cNvPr id="5" name="Shape 3"/>
          <p:cNvSpPr/>
          <p:nvPr/>
        </p:nvSpPr>
        <p:spPr>
          <a:xfrm>
            <a:off x="7250132" y="2079129"/>
            <a:ext cx="130135" cy="130135"/>
          </a:xfrm>
          <a:prstGeom prst="roundRect">
            <a:avLst>
              <a:gd name="adj" fmla="val 351327"/>
            </a:avLst>
          </a:prstGeom>
          <a:solidFill>
            <a:srgbClr val="F5F547"/>
          </a:solidFill>
          <a:ln/>
        </p:spPr>
      </p:sp>
      <p:sp>
        <p:nvSpPr>
          <p:cNvPr id="6" name="Shape 4"/>
          <p:cNvSpPr/>
          <p:nvPr/>
        </p:nvSpPr>
        <p:spPr>
          <a:xfrm>
            <a:off x="607338" y="1450062"/>
            <a:ext cx="6187321" cy="1388269"/>
          </a:xfrm>
          <a:prstGeom prst="roundRect">
            <a:avLst>
              <a:gd name="adj" fmla="val 1875"/>
            </a:avLst>
          </a:prstGeom>
          <a:solidFill>
            <a:srgbClr val="3E3E3E"/>
          </a:solidFill>
          <a:ln/>
        </p:spPr>
      </p:sp>
      <p:sp>
        <p:nvSpPr>
          <p:cNvPr id="7" name="Text 5"/>
          <p:cNvSpPr/>
          <p:nvPr/>
        </p:nvSpPr>
        <p:spPr>
          <a:xfrm>
            <a:off x="4451985" y="1623536"/>
            <a:ext cx="2169200" cy="271105"/>
          </a:xfrm>
          <a:prstGeom prst="rect">
            <a:avLst/>
          </a:prstGeom>
          <a:noFill/>
          <a:ln/>
        </p:spPr>
        <p:txBody>
          <a:bodyPr wrap="none" lIns="0" tIns="0" rIns="0" bIns="0" rtlCol="0" anchor="t"/>
          <a:lstStyle/>
          <a:p>
            <a:pPr algn="r" indent="0" marL="0">
              <a:lnSpc>
                <a:spcPts val="2100"/>
              </a:lnSpc>
              <a:buNone/>
            </a:pPr>
            <a:r>
              <a:rPr lang="en-US" sz="1700" dirty="0">
                <a:solidFill>
                  <a:srgbClr val="BFBFBF"/>
                </a:solidFill>
                <a:latin typeface="Instrument Sans Medium" pitchFamily="34" charset="0"/>
                <a:ea typeface="Instrument Sans Medium" pitchFamily="34" charset="-122"/>
                <a:cs typeface="Instrument Sans Medium" pitchFamily="34" charset="-120"/>
              </a:rPr>
              <a:t>Faz 1: Hazırlık (0-3 Ay)</a:t>
            </a:r>
            <a:endParaRPr lang="en-US" sz="1700" dirty="0"/>
          </a:p>
        </p:txBody>
      </p:sp>
      <p:sp>
        <p:nvSpPr>
          <p:cNvPr id="8" name="Text 6"/>
          <p:cNvSpPr/>
          <p:nvPr/>
        </p:nvSpPr>
        <p:spPr>
          <a:xfrm>
            <a:off x="780812" y="1998702"/>
            <a:ext cx="5840373" cy="555308"/>
          </a:xfrm>
          <a:prstGeom prst="rect">
            <a:avLst/>
          </a:prstGeom>
          <a:noFill/>
          <a:ln/>
        </p:spPr>
        <p:txBody>
          <a:bodyPr wrap="square" lIns="0" tIns="0" rIns="0" bIns="0" rtlCol="0" anchor="t"/>
          <a:lstStyle/>
          <a:p>
            <a:pPr algn="r" indent="0" marL="0">
              <a:lnSpc>
                <a:spcPts val="2150"/>
              </a:lnSpc>
              <a:buNone/>
            </a:pPr>
            <a:r>
              <a:rPr lang="en-US" sz="1350" dirty="0">
                <a:solidFill>
                  <a:srgbClr val="BFBFBF"/>
                </a:solidFill>
                <a:latin typeface="Open Sans" pitchFamily="34" charset="0"/>
                <a:ea typeface="Open Sans" pitchFamily="34" charset="-122"/>
                <a:cs typeface="Open Sans" pitchFamily="34" charset="-120"/>
              </a:rPr>
              <a:t>Mevcut durum analizi, paydaş toplantıları, teknik altyapı değerlendirmesi, pilot proje tasarımı ve bütçe planlaması yapılacaktır.</a:t>
            </a:r>
            <a:endParaRPr lang="en-US" sz="1350" dirty="0"/>
          </a:p>
        </p:txBody>
      </p:sp>
      <p:sp>
        <p:nvSpPr>
          <p:cNvPr id="9" name="Shape 7"/>
          <p:cNvSpPr/>
          <p:nvPr/>
        </p:nvSpPr>
        <p:spPr>
          <a:xfrm>
            <a:off x="7292340" y="3173968"/>
            <a:ext cx="520541" cy="22860"/>
          </a:xfrm>
          <a:prstGeom prst="roundRect">
            <a:avLst>
              <a:gd name="adj" fmla="val 113871"/>
            </a:avLst>
          </a:prstGeom>
          <a:solidFill>
            <a:srgbClr val="575757"/>
          </a:solidFill>
          <a:ln/>
        </p:spPr>
      </p:sp>
      <p:sp>
        <p:nvSpPr>
          <p:cNvPr id="10" name="Shape 8"/>
          <p:cNvSpPr/>
          <p:nvPr/>
        </p:nvSpPr>
        <p:spPr>
          <a:xfrm>
            <a:off x="7250132" y="3120330"/>
            <a:ext cx="130135" cy="130135"/>
          </a:xfrm>
          <a:prstGeom prst="roundRect">
            <a:avLst>
              <a:gd name="adj" fmla="val 351327"/>
            </a:avLst>
          </a:prstGeom>
          <a:solidFill>
            <a:srgbClr val="F5F547"/>
          </a:solidFill>
          <a:ln/>
        </p:spPr>
      </p:sp>
      <p:sp>
        <p:nvSpPr>
          <p:cNvPr id="11" name="Shape 9"/>
          <p:cNvSpPr/>
          <p:nvPr/>
        </p:nvSpPr>
        <p:spPr>
          <a:xfrm>
            <a:off x="7835741" y="2491264"/>
            <a:ext cx="6187321" cy="1388269"/>
          </a:xfrm>
          <a:prstGeom prst="roundRect">
            <a:avLst>
              <a:gd name="adj" fmla="val 1875"/>
            </a:avLst>
          </a:prstGeom>
          <a:solidFill>
            <a:srgbClr val="3E3E3E"/>
          </a:solidFill>
          <a:ln/>
        </p:spPr>
      </p:sp>
      <p:sp>
        <p:nvSpPr>
          <p:cNvPr id="12" name="Text 10"/>
          <p:cNvSpPr/>
          <p:nvPr/>
        </p:nvSpPr>
        <p:spPr>
          <a:xfrm>
            <a:off x="8009215" y="2664738"/>
            <a:ext cx="2968228" cy="271105"/>
          </a:xfrm>
          <a:prstGeom prst="rect">
            <a:avLst/>
          </a:prstGeom>
          <a:noFill/>
          <a:ln/>
        </p:spPr>
        <p:txBody>
          <a:bodyPr wrap="none" lIns="0" tIns="0" rIns="0" bIns="0" rtlCol="0" anchor="t"/>
          <a:lstStyle/>
          <a:p>
            <a:pPr algn="l" indent="0" marL="0">
              <a:lnSpc>
                <a:spcPts val="2100"/>
              </a:lnSpc>
              <a:buNone/>
            </a:pPr>
            <a:r>
              <a:rPr lang="en-US" sz="1700" dirty="0">
                <a:solidFill>
                  <a:srgbClr val="BFBFBF"/>
                </a:solidFill>
                <a:latin typeface="Instrument Sans Medium" pitchFamily="34" charset="0"/>
                <a:ea typeface="Instrument Sans Medium" pitchFamily="34" charset="-122"/>
                <a:cs typeface="Instrument Sans Medium" pitchFamily="34" charset="-120"/>
              </a:rPr>
              <a:t>Faz 2: Pilot Uygulama (3-9 Ay)</a:t>
            </a:r>
            <a:endParaRPr lang="en-US" sz="1700" dirty="0"/>
          </a:p>
        </p:txBody>
      </p:sp>
      <p:sp>
        <p:nvSpPr>
          <p:cNvPr id="13" name="Text 11"/>
          <p:cNvSpPr/>
          <p:nvPr/>
        </p:nvSpPr>
        <p:spPr>
          <a:xfrm>
            <a:off x="8009215" y="3039904"/>
            <a:ext cx="5840373" cy="555308"/>
          </a:xfrm>
          <a:prstGeom prst="rect">
            <a:avLst/>
          </a:prstGeom>
          <a:noFill/>
          <a:ln/>
        </p:spPr>
        <p:txBody>
          <a:bodyPr wrap="square" lIns="0" tIns="0" rIns="0" bIns="0" rtlCol="0" anchor="t"/>
          <a:lstStyle/>
          <a:p>
            <a:pPr algn="l" indent="0" marL="0">
              <a:lnSpc>
                <a:spcPts val="2150"/>
              </a:lnSpc>
              <a:buNone/>
            </a:pPr>
            <a:r>
              <a:rPr lang="en-US" sz="1350" dirty="0">
                <a:solidFill>
                  <a:srgbClr val="BFBFBF"/>
                </a:solidFill>
                <a:latin typeface="Open Sans" pitchFamily="34" charset="0"/>
                <a:ea typeface="Open Sans" pitchFamily="34" charset="-122"/>
                <a:cs typeface="Open Sans" pitchFamily="34" charset="-120"/>
              </a:rPr>
              <a:t>Seçili bölgelerde yeni fiyatlandırma algoritmaları test edilecek, veri toplama sistemleri kurulacak, ilk sonuçlar analiz edilecektir.</a:t>
            </a:r>
            <a:endParaRPr lang="en-US" sz="1350" dirty="0"/>
          </a:p>
        </p:txBody>
      </p:sp>
      <p:sp>
        <p:nvSpPr>
          <p:cNvPr id="14" name="Shape 12"/>
          <p:cNvSpPr/>
          <p:nvPr/>
        </p:nvSpPr>
        <p:spPr>
          <a:xfrm>
            <a:off x="6817519" y="4041577"/>
            <a:ext cx="520541" cy="22860"/>
          </a:xfrm>
          <a:prstGeom prst="roundRect">
            <a:avLst>
              <a:gd name="adj" fmla="val 113871"/>
            </a:avLst>
          </a:prstGeom>
          <a:solidFill>
            <a:srgbClr val="575757"/>
          </a:solidFill>
          <a:ln/>
        </p:spPr>
      </p:sp>
      <p:sp>
        <p:nvSpPr>
          <p:cNvPr id="15" name="Shape 13"/>
          <p:cNvSpPr/>
          <p:nvPr/>
        </p:nvSpPr>
        <p:spPr>
          <a:xfrm>
            <a:off x="7250132" y="3987939"/>
            <a:ext cx="130135" cy="130135"/>
          </a:xfrm>
          <a:prstGeom prst="roundRect">
            <a:avLst>
              <a:gd name="adj" fmla="val 351327"/>
            </a:avLst>
          </a:prstGeom>
          <a:solidFill>
            <a:srgbClr val="F5F547"/>
          </a:solidFill>
          <a:ln/>
        </p:spPr>
      </p:sp>
      <p:sp>
        <p:nvSpPr>
          <p:cNvPr id="16" name="Shape 14"/>
          <p:cNvSpPr/>
          <p:nvPr/>
        </p:nvSpPr>
        <p:spPr>
          <a:xfrm>
            <a:off x="607338" y="3358872"/>
            <a:ext cx="6187321" cy="1388269"/>
          </a:xfrm>
          <a:prstGeom prst="roundRect">
            <a:avLst>
              <a:gd name="adj" fmla="val 1875"/>
            </a:avLst>
          </a:prstGeom>
          <a:solidFill>
            <a:srgbClr val="3E3E3E"/>
          </a:solidFill>
          <a:ln/>
        </p:spPr>
      </p:sp>
      <p:sp>
        <p:nvSpPr>
          <p:cNvPr id="17" name="Text 15"/>
          <p:cNvSpPr/>
          <p:nvPr/>
        </p:nvSpPr>
        <p:spPr>
          <a:xfrm>
            <a:off x="3610451" y="3532346"/>
            <a:ext cx="3010733" cy="271105"/>
          </a:xfrm>
          <a:prstGeom prst="rect">
            <a:avLst/>
          </a:prstGeom>
          <a:noFill/>
          <a:ln/>
        </p:spPr>
        <p:txBody>
          <a:bodyPr wrap="none" lIns="0" tIns="0" rIns="0" bIns="0" rtlCol="0" anchor="t"/>
          <a:lstStyle/>
          <a:p>
            <a:pPr algn="r" indent="0" marL="0">
              <a:lnSpc>
                <a:spcPts val="2100"/>
              </a:lnSpc>
              <a:buNone/>
            </a:pPr>
            <a:r>
              <a:rPr lang="en-US" sz="1700" dirty="0">
                <a:solidFill>
                  <a:srgbClr val="BFBFBF"/>
                </a:solidFill>
                <a:latin typeface="Instrument Sans Medium" pitchFamily="34" charset="0"/>
                <a:ea typeface="Instrument Sans Medium" pitchFamily="34" charset="-122"/>
                <a:cs typeface="Instrument Sans Medium" pitchFamily="34" charset="-120"/>
              </a:rPr>
              <a:t>Faz 3: Ölçeklendirme (9-18 Ay)</a:t>
            </a:r>
            <a:endParaRPr lang="en-US" sz="1700" dirty="0"/>
          </a:p>
        </p:txBody>
      </p:sp>
      <p:sp>
        <p:nvSpPr>
          <p:cNvPr id="18" name="Text 16"/>
          <p:cNvSpPr/>
          <p:nvPr/>
        </p:nvSpPr>
        <p:spPr>
          <a:xfrm>
            <a:off x="780812" y="3907512"/>
            <a:ext cx="5840373" cy="555308"/>
          </a:xfrm>
          <a:prstGeom prst="rect">
            <a:avLst/>
          </a:prstGeom>
          <a:noFill/>
          <a:ln/>
        </p:spPr>
        <p:txBody>
          <a:bodyPr wrap="square" lIns="0" tIns="0" rIns="0" bIns="0" rtlCol="0" anchor="t"/>
          <a:lstStyle/>
          <a:p>
            <a:pPr algn="r" indent="0" marL="0">
              <a:lnSpc>
                <a:spcPts val="2150"/>
              </a:lnSpc>
              <a:buNone/>
            </a:pPr>
            <a:r>
              <a:rPr lang="en-US" sz="1350" dirty="0">
                <a:solidFill>
                  <a:srgbClr val="BFBFBF"/>
                </a:solidFill>
                <a:latin typeface="Open Sans" pitchFamily="34" charset="0"/>
                <a:ea typeface="Open Sans" pitchFamily="34" charset="-122"/>
                <a:cs typeface="Open Sans" pitchFamily="34" charset="-120"/>
              </a:rPr>
              <a:t>Başarılı pilot uygulamalar tüm piyasaya yaygınlaştırılacak, regülasyon değişiklikleri hayata geçirilecek, eğitim programları başlatılacaktır.</a:t>
            </a:r>
            <a:endParaRPr lang="en-US" sz="1350" dirty="0"/>
          </a:p>
        </p:txBody>
      </p:sp>
      <p:sp>
        <p:nvSpPr>
          <p:cNvPr id="19" name="Shape 17"/>
          <p:cNvSpPr/>
          <p:nvPr/>
        </p:nvSpPr>
        <p:spPr>
          <a:xfrm>
            <a:off x="7292340" y="4909304"/>
            <a:ext cx="520541" cy="22860"/>
          </a:xfrm>
          <a:prstGeom prst="roundRect">
            <a:avLst>
              <a:gd name="adj" fmla="val 113871"/>
            </a:avLst>
          </a:prstGeom>
          <a:solidFill>
            <a:srgbClr val="575757"/>
          </a:solidFill>
          <a:ln/>
        </p:spPr>
      </p:sp>
      <p:sp>
        <p:nvSpPr>
          <p:cNvPr id="20" name="Shape 18"/>
          <p:cNvSpPr/>
          <p:nvPr/>
        </p:nvSpPr>
        <p:spPr>
          <a:xfrm>
            <a:off x="7250132" y="4855666"/>
            <a:ext cx="130135" cy="130135"/>
          </a:xfrm>
          <a:prstGeom prst="roundRect">
            <a:avLst>
              <a:gd name="adj" fmla="val 351327"/>
            </a:avLst>
          </a:prstGeom>
          <a:solidFill>
            <a:srgbClr val="F5F547"/>
          </a:solidFill>
          <a:ln/>
        </p:spPr>
      </p:sp>
      <p:sp>
        <p:nvSpPr>
          <p:cNvPr id="21" name="Shape 19"/>
          <p:cNvSpPr/>
          <p:nvPr/>
        </p:nvSpPr>
        <p:spPr>
          <a:xfrm>
            <a:off x="7835741" y="4226600"/>
            <a:ext cx="6187321" cy="1388269"/>
          </a:xfrm>
          <a:prstGeom prst="roundRect">
            <a:avLst>
              <a:gd name="adj" fmla="val 1875"/>
            </a:avLst>
          </a:prstGeom>
          <a:solidFill>
            <a:srgbClr val="3E3E3E"/>
          </a:solidFill>
          <a:ln/>
        </p:spPr>
      </p:sp>
      <p:sp>
        <p:nvSpPr>
          <p:cNvPr id="22" name="Text 20"/>
          <p:cNvSpPr/>
          <p:nvPr/>
        </p:nvSpPr>
        <p:spPr>
          <a:xfrm>
            <a:off x="8009215" y="4400074"/>
            <a:ext cx="4040743" cy="271105"/>
          </a:xfrm>
          <a:prstGeom prst="rect">
            <a:avLst/>
          </a:prstGeom>
          <a:noFill/>
          <a:ln/>
        </p:spPr>
        <p:txBody>
          <a:bodyPr wrap="none" lIns="0" tIns="0" rIns="0" bIns="0" rtlCol="0" anchor="t"/>
          <a:lstStyle/>
          <a:p>
            <a:pPr algn="l" indent="0" marL="0">
              <a:lnSpc>
                <a:spcPts val="2100"/>
              </a:lnSpc>
              <a:buNone/>
            </a:pPr>
            <a:r>
              <a:rPr lang="en-US" sz="1700" dirty="0">
                <a:solidFill>
                  <a:srgbClr val="BFBFBF"/>
                </a:solidFill>
                <a:latin typeface="Instrument Sans Medium" pitchFamily="34" charset="0"/>
                <a:ea typeface="Instrument Sans Medium" pitchFamily="34" charset="-122"/>
                <a:cs typeface="Instrument Sans Medium" pitchFamily="34" charset="-120"/>
              </a:rPr>
              <a:t>Faz 4: İzleme ve Optimizasyon (18-36 Ay)</a:t>
            </a:r>
            <a:endParaRPr lang="en-US" sz="1700" dirty="0"/>
          </a:p>
        </p:txBody>
      </p:sp>
      <p:sp>
        <p:nvSpPr>
          <p:cNvPr id="23" name="Text 21"/>
          <p:cNvSpPr/>
          <p:nvPr/>
        </p:nvSpPr>
        <p:spPr>
          <a:xfrm>
            <a:off x="8009215" y="4775240"/>
            <a:ext cx="5840373" cy="555308"/>
          </a:xfrm>
          <a:prstGeom prst="rect">
            <a:avLst/>
          </a:prstGeom>
          <a:noFill/>
          <a:ln/>
        </p:spPr>
        <p:txBody>
          <a:bodyPr wrap="square" lIns="0" tIns="0" rIns="0" bIns="0" rtlCol="0" anchor="t"/>
          <a:lstStyle/>
          <a:p>
            <a:pPr algn="l" indent="0" marL="0">
              <a:lnSpc>
                <a:spcPts val="2150"/>
              </a:lnSpc>
              <a:buNone/>
            </a:pPr>
            <a:r>
              <a:rPr lang="en-US" sz="1350" dirty="0">
                <a:solidFill>
                  <a:srgbClr val="BFBFBF"/>
                </a:solidFill>
                <a:latin typeface="Open Sans" pitchFamily="34" charset="0"/>
                <a:ea typeface="Open Sans" pitchFamily="34" charset="-122"/>
                <a:cs typeface="Open Sans" pitchFamily="34" charset="-120"/>
              </a:rPr>
              <a:t>Sistem performansı sürekli izlenecek, geribildirimler toplanacak, gerekli iyileştirmeler yapılacak, uzun vadeli sürdürülebilirlik sağlanacaktır.</a:t>
            </a:r>
            <a:endParaRPr lang="en-US" sz="1350" dirty="0"/>
          </a:p>
        </p:txBody>
      </p:sp>
      <p:pic>
        <p:nvPicPr>
          <p:cNvPr id="24" name="Image 0"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607338" y="5810131"/>
            <a:ext cx="433745" cy="433745"/>
          </a:xfrm>
          <a:prstGeom prst="rect">
            <a:avLst/>
          </a:prstGeom>
        </p:spPr>
      </p:pic>
      <p:sp>
        <p:nvSpPr>
          <p:cNvPr id="25" name="Text 22"/>
          <p:cNvSpPr/>
          <p:nvPr/>
        </p:nvSpPr>
        <p:spPr>
          <a:xfrm>
            <a:off x="607338" y="6460688"/>
            <a:ext cx="2273379" cy="271105"/>
          </a:xfrm>
          <a:prstGeom prst="rect">
            <a:avLst/>
          </a:prstGeom>
          <a:noFill/>
          <a:ln/>
        </p:spPr>
        <p:txBody>
          <a:bodyPr wrap="none" lIns="0" tIns="0" rIns="0" bIns="0" rtlCol="0" anchor="t"/>
          <a:lstStyle/>
          <a:p>
            <a:pPr algn="l" indent="0" marL="0">
              <a:lnSpc>
                <a:spcPts val="2100"/>
              </a:lnSpc>
              <a:buNone/>
            </a:pPr>
            <a:r>
              <a:rPr lang="en-US" sz="1700" dirty="0">
                <a:solidFill>
                  <a:srgbClr val="BFBFBF"/>
                </a:solidFill>
                <a:latin typeface="Instrument Sans Medium" pitchFamily="34" charset="0"/>
                <a:ea typeface="Instrument Sans Medium" pitchFamily="34" charset="-122"/>
                <a:cs typeface="Instrument Sans Medium" pitchFamily="34" charset="-120"/>
              </a:rPr>
              <a:t>Paydaş Koordinasyonu</a:t>
            </a:r>
            <a:endParaRPr lang="en-US" sz="1700" dirty="0"/>
          </a:p>
        </p:txBody>
      </p:sp>
      <p:sp>
        <p:nvSpPr>
          <p:cNvPr id="26" name="Text 23"/>
          <p:cNvSpPr/>
          <p:nvPr/>
        </p:nvSpPr>
        <p:spPr>
          <a:xfrm>
            <a:off x="607338" y="6835854"/>
            <a:ext cx="4327327" cy="832961"/>
          </a:xfrm>
          <a:prstGeom prst="rect">
            <a:avLst/>
          </a:prstGeom>
          <a:noFill/>
          <a:ln/>
        </p:spPr>
        <p:txBody>
          <a:bodyPr wrap="square" lIns="0" tIns="0" rIns="0" bIns="0" rtlCol="0" anchor="t"/>
          <a:lstStyle/>
          <a:p>
            <a:pPr algn="l" indent="0" marL="0">
              <a:lnSpc>
                <a:spcPts val="2150"/>
              </a:lnSpc>
              <a:buNone/>
            </a:pPr>
            <a:r>
              <a:rPr lang="en-US" sz="1350" dirty="0">
                <a:solidFill>
                  <a:srgbClr val="BFBFBF"/>
                </a:solidFill>
                <a:latin typeface="Open Sans" pitchFamily="34" charset="0"/>
                <a:ea typeface="Open Sans" pitchFamily="34" charset="-122"/>
                <a:cs typeface="Open Sans" pitchFamily="34" charset="-120"/>
              </a:rPr>
              <a:t>Enerji Bakanlığı, EPDK, piyasa işleticileri, üreticiler ve tüketici temsilcilerinden oluşan koordinasyon komitesi kurulacaktır.</a:t>
            </a:r>
            <a:endParaRPr lang="en-US" sz="1350" dirty="0"/>
          </a:p>
        </p:txBody>
      </p:sp>
      <p:pic>
        <p:nvPicPr>
          <p:cNvPr id="27" name="Image 1" descr="preencoded.png">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151477" y="5810131"/>
            <a:ext cx="433745" cy="433745"/>
          </a:xfrm>
          <a:prstGeom prst="rect">
            <a:avLst/>
          </a:prstGeom>
        </p:spPr>
      </p:pic>
      <p:sp>
        <p:nvSpPr>
          <p:cNvPr id="28" name="Text 24"/>
          <p:cNvSpPr/>
          <p:nvPr/>
        </p:nvSpPr>
        <p:spPr>
          <a:xfrm>
            <a:off x="5151477" y="6460688"/>
            <a:ext cx="2169200" cy="271105"/>
          </a:xfrm>
          <a:prstGeom prst="rect">
            <a:avLst/>
          </a:prstGeom>
          <a:noFill/>
          <a:ln/>
        </p:spPr>
        <p:txBody>
          <a:bodyPr wrap="none" lIns="0" tIns="0" rIns="0" bIns="0" rtlCol="0" anchor="t"/>
          <a:lstStyle/>
          <a:p>
            <a:pPr algn="l" indent="0" marL="0">
              <a:lnSpc>
                <a:spcPts val="2100"/>
              </a:lnSpc>
              <a:buNone/>
            </a:pPr>
            <a:r>
              <a:rPr lang="en-US" sz="1700" dirty="0">
                <a:solidFill>
                  <a:srgbClr val="BFBFBF"/>
                </a:solidFill>
                <a:latin typeface="Instrument Sans Medium" pitchFamily="34" charset="0"/>
                <a:ea typeface="Instrument Sans Medium" pitchFamily="34" charset="-122"/>
                <a:cs typeface="Instrument Sans Medium" pitchFamily="34" charset="-120"/>
              </a:rPr>
              <a:t>Finansman Modeli</a:t>
            </a:r>
            <a:endParaRPr lang="en-US" sz="1700" dirty="0"/>
          </a:p>
        </p:txBody>
      </p:sp>
      <p:sp>
        <p:nvSpPr>
          <p:cNvPr id="29" name="Text 25"/>
          <p:cNvSpPr/>
          <p:nvPr/>
        </p:nvSpPr>
        <p:spPr>
          <a:xfrm>
            <a:off x="5151477" y="6835854"/>
            <a:ext cx="4327327" cy="832961"/>
          </a:xfrm>
          <a:prstGeom prst="rect">
            <a:avLst/>
          </a:prstGeom>
          <a:noFill/>
          <a:ln/>
        </p:spPr>
        <p:txBody>
          <a:bodyPr wrap="square" lIns="0" tIns="0" rIns="0" bIns="0" rtlCol="0" anchor="t"/>
          <a:lstStyle/>
          <a:p>
            <a:pPr algn="l" indent="0" marL="0">
              <a:lnSpc>
                <a:spcPts val="2150"/>
              </a:lnSpc>
              <a:buNone/>
            </a:pPr>
            <a:r>
              <a:rPr lang="en-US" sz="1350" dirty="0">
                <a:solidFill>
                  <a:srgbClr val="BFBFBF"/>
                </a:solidFill>
                <a:latin typeface="Open Sans" pitchFamily="34" charset="0"/>
                <a:ea typeface="Open Sans" pitchFamily="34" charset="-122"/>
                <a:cs typeface="Open Sans" pitchFamily="34" charset="-120"/>
              </a:rPr>
              <a:t>Kamu-özel sektör ortaklığı ile yatırımlar finanse edilecek, AB fonları ve uluslararası kuruluş destekleri değerlendirilecektir.</a:t>
            </a:r>
            <a:endParaRPr lang="en-US" sz="1350" dirty="0"/>
          </a:p>
        </p:txBody>
      </p:sp>
      <p:pic>
        <p:nvPicPr>
          <p:cNvPr id="30" name="Image 2" descr="preencoded.png">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695617" y="5810131"/>
            <a:ext cx="433745" cy="433745"/>
          </a:xfrm>
          <a:prstGeom prst="rect">
            <a:avLst/>
          </a:prstGeom>
        </p:spPr>
      </p:pic>
      <p:sp>
        <p:nvSpPr>
          <p:cNvPr id="31" name="Text 26"/>
          <p:cNvSpPr/>
          <p:nvPr/>
        </p:nvSpPr>
        <p:spPr>
          <a:xfrm>
            <a:off x="9695617" y="6460688"/>
            <a:ext cx="2169200" cy="271105"/>
          </a:xfrm>
          <a:prstGeom prst="rect">
            <a:avLst/>
          </a:prstGeom>
          <a:noFill/>
          <a:ln/>
        </p:spPr>
        <p:txBody>
          <a:bodyPr wrap="none" lIns="0" tIns="0" rIns="0" bIns="0" rtlCol="0" anchor="t"/>
          <a:lstStyle/>
          <a:p>
            <a:pPr algn="l" indent="0" marL="0">
              <a:lnSpc>
                <a:spcPts val="2100"/>
              </a:lnSpc>
              <a:buNone/>
            </a:pPr>
            <a:r>
              <a:rPr lang="en-US" sz="1700" dirty="0">
                <a:solidFill>
                  <a:srgbClr val="BFBFBF"/>
                </a:solidFill>
                <a:latin typeface="Instrument Sans Medium" pitchFamily="34" charset="0"/>
                <a:ea typeface="Instrument Sans Medium" pitchFamily="34" charset="-122"/>
                <a:cs typeface="Instrument Sans Medium" pitchFamily="34" charset="-120"/>
              </a:rPr>
              <a:t>Başarı Metrikleri</a:t>
            </a:r>
            <a:endParaRPr lang="en-US" sz="1700" dirty="0"/>
          </a:p>
        </p:txBody>
      </p:sp>
      <p:sp>
        <p:nvSpPr>
          <p:cNvPr id="32" name="Text 27"/>
          <p:cNvSpPr/>
          <p:nvPr/>
        </p:nvSpPr>
        <p:spPr>
          <a:xfrm>
            <a:off x="9695617" y="6835854"/>
            <a:ext cx="4327446" cy="832961"/>
          </a:xfrm>
          <a:prstGeom prst="rect">
            <a:avLst/>
          </a:prstGeom>
          <a:noFill/>
          <a:ln/>
        </p:spPr>
        <p:txBody>
          <a:bodyPr wrap="square" lIns="0" tIns="0" rIns="0" bIns="0" rtlCol="0" anchor="t"/>
          <a:lstStyle/>
          <a:p>
            <a:pPr algn="l" indent="0" marL="0">
              <a:lnSpc>
                <a:spcPts val="2150"/>
              </a:lnSpc>
              <a:buNone/>
            </a:pPr>
            <a:r>
              <a:rPr lang="en-US" sz="1350" dirty="0">
                <a:solidFill>
                  <a:srgbClr val="BFBFBF"/>
                </a:solidFill>
                <a:latin typeface="Open Sans" pitchFamily="34" charset="0"/>
                <a:ea typeface="Open Sans" pitchFamily="34" charset="-122"/>
                <a:cs typeface="Open Sans" pitchFamily="34" charset="-120"/>
              </a:rPr>
              <a:t>Fiyat volatilitesinde %40 azalma, öngörü doğruluğunda %60 iyileşme ve piyasa şeffaflık skorunda %80 artış hedeflenmektedir.</a:t>
            </a:r>
            <a:endParaRPr lang="en-US" sz="13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2025-11-11T08:58:01Z</dcterms:created>
  <dcterms:modified xsi:type="dcterms:W3CDTF">2025-11-11T08:58:01Z</dcterms:modified>
</cp:coreProperties>
</file>